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409" r:id="rId5"/>
    <p:sldId id="410" r:id="rId6"/>
    <p:sldId id="432" r:id="rId7"/>
    <p:sldId id="433" r:id="rId8"/>
    <p:sldId id="366" r:id="rId9"/>
    <p:sldId id="387" r:id="rId10"/>
    <p:sldId id="380" r:id="rId11"/>
    <p:sldId id="375" r:id="rId12"/>
    <p:sldId id="434" r:id="rId13"/>
    <p:sldId id="365" r:id="rId14"/>
    <p:sldId id="412" r:id="rId15"/>
    <p:sldId id="413" r:id="rId16"/>
    <p:sldId id="414" r:id="rId17"/>
    <p:sldId id="415" r:id="rId18"/>
    <p:sldId id="416" r:id="rId19"/>
    <p:sldId id="427" r:id="rId20"/>
    <p:sldId id="418" r:id="rId21"/>
    <p:sldId id="419" r:id="rId22"/>
    <p:sldId id="421" r:id="rId23"/>
    <p:sldId id="420" r:id="rId24"/>
    <p:sldId id="423" r:id="rId25"/>
    <p:sldId id="422" r:id="rId26"/>
    <p:sldId id="435" r:id="rId27"/>
    <p:sldId id="428" r:id="rId28"/>
    <p:sldId id="429" r:id="rId29"/>
    <p:sldId id="374"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F17"/>
    <a:srgbClr val="A7FF00"/>
    <a:srgbClr val="000644"/>
    <a:srgbClr val="B8A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1B77E92D-3C01-4B50-9F78-5F5AFF630240}"/>
    <pc:docChg chg="delSld modSld">
      <pc:chgData name="Stijn Weijermars" userId="2933e1d2-70ff-47b3-ad61-d61e32fda646" providerId="ADAL" clId="{1B77E92D-3C01-4B50-9F78-5F5AFF630240}" dt="2023-10-11T08:11:39.889" v="9" actId="47"/>
      <pc:docMkLst>
        <pc:docMk/>
      </pc:docMkLst>
      <pc:sldChg chg="modSp mod">
        <pc:chgData name="Stijn Weijermars" userId="2933e1d2-70ff-47b3-ad61-d61e32fda646" providerId="ADAL" clId="{1B77E92D-3C01-4B50-9F78-5F5AFF630240}" dt="2023-10-11T08:10:29.317" v="7" actId="20577"/>
        <pc:sldMkLst>
          <pc:docMk/>
          <pc:sldMk cId="3707832407" sldId="409"/>
        </pc:sldMkLst>
        <pc:spChg chg="mod">
          <ac:chgData name="Stijn Weijermars" userId="2933e1d2-70ff-47b3-ad61-d61e32fda646" providerId="ADAL" clId="{1B77E92D-3C01-4B50-9F78-5F5AFF630240}" dt="2023-10-11T08:10:29.317" v="7" actId="20577"/>
          <ac:spMkLst>
            <pc:docMk/>
            <pc:sldMk cId="3707832407" sldId="409"/>
            <ac:spMk id="6" creationId="{CDB1A3C0-56B0-4A77-BF10-AD535F6312BC}"/>
          </ac:spMkLst>
        </pc:spChg>
      </pc:sldChg>
      <pc:sldChg chg="del">
        <pc:chgData name="Stijn Weijermars" userId="2933e1d2-70ff-47b3-ad61-d61e32fda646" providerId="ADAL" clId="{1B77E92D-3C01-4B50-9F78-5F5AFF630240}" dt="2023-10-11T08:11:39.889" v="9" actId="47"/>
        <pc:sldMkLst>
          <pc:docMk/>
          <pc:sldMk cId="3256423767" sldId="430"/>
        </pc:sldMkLst>
      </pc:sldChg>
      <pc:sldChg chg="del">
        <pc:chgData name="Stijn Weijermars" userId="2933e1d2-70ff-47b3-ad61-d61e32fda646" providerId="ADAL" clId="{1B77E92D-3C01-4B50-9F78-5F5AFF630240}" dt="2023-10-11T08:11:03.096" v="8" actId="47"/>
        <pc:sldMkLst>
          <pc:docMk/>
          <pc:sldMk cId="1108865256" sldId="4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11-10-2023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uimtelijkeadaptatie.nl/hulpmiddelen/voorbeeldenboe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In de steden wordt het doorgaans warmer dan in het omliggende buitengebied doordat steden meer warmte vasthouden. Dit wordt het stedelijk hitte-eilandeffect genoemd. Door veranderingen in onze verstedelijking (meer bebouwd oppervlak, dichtere bebouwing en toenemende ‘verstening’ in de bebouwde kom) neemt het hitte-eiland effect toe. Het ‘hitte-eilandeffect’ wordt veroorzaakt door:</a:t>
            </a:r>
          </a:p>
          <a:p>
            <a:r>
              <a:rPr lang="nl-NL" sz="1200" b="1" i="0" kern="1200" dirty="0">
                <a:solidFill>
                  <a:schemeClr val="tx1"/>
                </a:solidFill>
                <a:effectLst/>
                <a:latin typeface="+mn-lt"/>
                <a:ea typeface="+mn-ea"/>
                <a:cs typeface="+mn-cs"/>
              </a:rPr>
              <a:t>absorptie van zonnestraling</a:t>
            </a:r>
            <a:r>
              <a:rPr lang="nl-NL" sz="1200" b="0" i="0" kern="1200" dirty="0">
                <a:solidFill>
                  <a:schemeClr val="tx1"/>
                </a:solidFill>
                <a:effectLst/>
                <a:latin typeface="+mn-lt"/>
                <a:ea typeface="+mn-ea"/>
                <a:cs typeface="+mn-cs"/>
              </a:rPr>
              <a:t> door (stenige) materialen</a:t>
            </a:r>
          </a:p>
          <a:p>
            <a:r>
              <a:rPr lang="nl-NL" sz="1200" b="1" i="0" kern="1200" dirty="0">
                <a:solidFill>
                  <a:schemeClr val="tx1"/>
                </a:solidFill>
                <a:effectLst/>
                <a:latin typeface="+mn-lt"/>
                <a:ea typeface="+mn-ea"/>
                <a:cs typeface="+mn-cs"/>
              </a:rPr>
              <a:t>gebrek aan verdamping</a:t>
            </a:r>
            <a:r>
              <a:rPr lang="nl-NL" sz="1200" b="0" i="0" kern="1200" dirty="0">
                <a:solidFill>
                  <a:schemeClr val="tx1"/>
                </a:solidFill>
                <a:effectLst/>
                <a:latin typeface="+mn-lt"/>
                <a:ea typeface="+mn-ea"/>
                <a:cs typeface="+mn-cs"/>
              </a:rPr>
              <a:t> door weinig groen en water: een goot deel van de inkomende straling wordt omgezet in voelbare warmte</a:t>
            </a:r>
          </a:p>
          <a:p>
            <a:r>
              <a:rPr lang="nl-NL" sz="1200" b="1" i="0" kern="1200" dirty="0">
                <a:solidFill>
                  <a:schemeClr val="tx1"/>
                </a:solidFill>
                <a:effectLst/>
                <a:latin typeface="+mn-lt"/>
                <a:ea typeface="+mn-ea"/>
                <a:cs typeface="+mn-cs"/>
              </a:rPr>
              <a:t>uitstoot van warmte</a:t>
            </a:r>
            <a:r>
              <a:rPr lang="nl-NL" sz="1200" b="0" i="0" kern="1200" dirty="0">
                <a:solidFill>
                  <a:schemeClr val="tx1"/>
                </a:solidFill>
                <a:effectLst/>
                <a:latin typeface="+mn-lt"/>
                <a:ea typeface="+mn-ea"/>
                <a:cs typeface="+mn-cs"/>
              </a:rPr>
              <a:t> bij menselijke activiteiten door bijvoorbeeld industrie en huishoudens</a:t>
            </a:r>
          </a:p>
          <a:p>
            <a:r>
              <a:rPr lang="nl-NL" sz="1200" b="0" i="0" kern="1200" dirty="0">
                <a:solidFill>
                  <a:schemeClr val="tx1"/>
                </a:solidFill>
                <a:effectLst/>
                <a:latin typeface="+mn-lt"/>
                <a:ea typeface="+mn-ea"/>
                <a:cs typeface="+mn-cs"/>
              </a:rPr>
              <a:t>‘s Nachts is het verschil in luchttemperatuur tussen stad en platteland het grootst. Dit komt doordat de stad na zonsondergang langzamer afkoelt dan het buitengebied. Het temperatuurverschil kan oplopen tot meer dan 7 graden. De mate waarin het hitte-eilandeffect optreedt, varieert: hoe warm het ergens wordt, hangt af van de lokale ruimtelijke kenmerken. De meest bepalende factoren hierin zijn:</a:t>
            </a:r>
          </a:p>
          <a:p>
            <a:r>
              <a:rPr lang="nl-NL" sz="1200" b="0" i="0" kern="1200" dirty="0">
                <a:solidFill>
                  <a:schemeClr val="tx1"/>
                </a:solidFill>
                <a:effectLst/>
                <a:latin typeface="+mn-lt"/>
                <a:ea typeface="+mn-ea"/>
                <a:cs typeface="+mn-cs"/>
              </a:rPr>
              <a:t>aandeel bebouwd oppervlak</a:t>
            </a:r>
          </a:p>
          <a:p>
            <a:r>
              <a:rPr lang="nl-NL" sz="1200" b="0" i="0" kern="1200" dirty="0">
                <a:solidFill>
                  <a:schemeClr val="tx1"/>
                </a:solidFill>
                <a:effectLst/>
                <a:latin typeface="+mn-lt"/>
                <a:ea typeface="+mn-ea"/>
                <a:cs typeface="+mn-cs"/>
              </a:rPr>
              <a:t>aandeel verhard oppervlak</a:t>
            </a:r>
          </a:p>
          <a:p>
            <a:r>
              <a:rPr lang="nl-NL" sz="1200" b="0" i="0" kern="1200" dirty="0">
                <a:solidFill>
                  <a:schemeClr val="tx1"/>
                </a:solidFill>
                <a:effectLst/>
                <a:latin typeface="+mn-lt"/>
                <a:ea typeface="+mn-ea"/>
                <a:cs typeface="+mn-cs"/>
              </a:rPr>
              <a:t>aandeel groen oppervlak</a:t>
            </a:r>
          </a:p>
          <a:p>
            <a:r>
              <a:rPr lang="nl-NL" sz="1200" b="0" i="0" kern="1200" dirty="0">
                <a:solidFill>
                  <a:schemeClr val="tx1"/>
                </a:solidFill>
                <a:effectLst/>
                <a:latin typeface="+mn-lt"/>
                <a:ea typeface="+mn-ea"/>
                <a:cs typeface="+mn-cs"/>
              </a:rPr>
              <a:t>Andere factoren die meespelen in het hitte-eilandeffect zijn de verhouding tussen gebouwhoogte en straatbreedte (in verband met de absorptie van zonnestraling), de mate van thermische uitstraling van gebouwen en andere oppervlakken naar de atmosfeer, en de mate van ventilatie in de straat. De inrichting van een straat of wijk heeft dus invloed op de lokale temperatuur: de ene wijk levert een sterker hitte-eiland-effect op dan de andere. De hittebelasting van het menselijk lichaam is eveneens sterk afhankelijk van de lokale inrichting. Wind heeft bijvoorbeeld een positief effect op de gevoelstemperatuur tijdens zomerse dagen. Lees meer over het hitte-eiland-effect van verschillende wijktypen in het </a:t>
            </a:r>
            <a:r>
              <a:rPr lang="nl-NL" sz="1200" b="0" i="0" u="sng" kern="1200" dirty="0">
                <a:solidFill>
                  <a:schemeClr val="tx1"/>
                </a:solidFill>
                <a:effectLst/>
                <a:latin typeface="+mn-lt"/>
                <a:ea typeface="+mn-ea"/>
                <a:cs typeface="+mn-cs"/>
                <a:hlinkClick r:id="rId3"/>
              </a:rPr>
              <a:t>voorbeeldenboek 'het klimaat past ook in uw straatje'</a:t>
            </a:r>
            <a:r>
              <a:rPr lang="nl-NL" sz="1200" b="0" i="0" kern="1200" dirty="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6</a:t>
            </a:fld>
            <a:endParaRPr lang="nl-NL"/>
          </a:p>
        </p:txBody>
      </p:sp>
    </p:spTree>
    <p:extLst>
      <p:ext uri="{BB962C8B-B14F-4D97-AF65-F5344CB8AC3E}">
        <p14:creationId xmlns:p14="http://schemas.microsoft.com/office/powerpoint/2010/main" val="799595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11-10-2023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11-10-2023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475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11-10-2023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610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nas-adaptatietool.n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sn.com/nl-nl/geldzaken/nieuws/de-grootste-afvanginstallatie-van-co2-ter-wereld-is-geopend-in-ijsland-die-kan-in-1-jaar-tijd-slechts-3-seconden-van-de-wereldwijde-co2-uitstoot-uit-de-lucht-halen/ar-AAOSrPB"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layer.vimeo.com/video/352241883?title=0&amp;byline=0&amp;portrait=0?dnt=true"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klimaateffectatlas.nl/nl/kaartverhalen" TargetMode="External"/><Relationship Id="rId2" Type="http://schemas.openxmlformats.org/officeDocument/2006/relationships/hyperlink" Target="https://ruimtelijkeadaptatie.nl/overheden/nas/" TargetMode="External"/><Relationship Id="rId1" Type="http://schemas.openxmlformats.org/officeDocument/2006/relationships/slideLayout" Target="../slideLayouts/slideLayout4.xml"/><Relationship Id="rId4" Type="http://schemas.openxmlformats.org/officeDocument/2006/relationships/hyperlink" Target="https://nas-adaptatietool.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rc.nl/nieuws/2021/09/21/klimaat-meest-dringende-grensoverschrijdende-vraagstuk-a4059077"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c.nl/buitenland/Jaarlijkse-VN-vergadering-vooral-in-teken-van-Covid-en-klimaat-27049895.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vJS8HJG9zZU"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4DE6D3D-C3E3-44F4-A04C-84A4103CA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083" y="0"/>
            <a:ext cx="17953084" cy="6858000"/>
          </a:xfrm>
          <a:prstGeom prst="rect">
            <a:avLst/>
          </a:prstGeom>
        </p:spPr>
      </p:pic>
      <p:sp>
        <p:nvSpPr>
          <p:cNvPr id="2" name="Titel 1">
            <a:extLst>
              <a:ext uri="{FF2B5EF4-FFF2-40B4-BE49-F238E27FC236}">
                <a16:creationId xmlns:a16="http://schemas.microsoft.com/office/drawing/2014/main" id="{31196460-293A-422E-9BEE-30632C18D262}"/>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EE2A069E-D329-47CF-8253-AAE185B1E00D}"/>
              </a:ext>
            </a:extLst>
          </p:cNvPr>
          <p:cNvSpPr>
            <a:spLocks noGrp="1"/>
          </p:cNvSpPr>
          <p:nvPr>
            <p:ph idx="1"/>
          </p:nvPr>
        </p:nvSpPr>
        <p:spPr/>
        <p:txBody>
          <a:bodyPr/>
          <a:lstStyle/>
          <a:p>
            <a:endParaRPr lang="nl-NL" dirty="0"/>
          </a:p>
        </p:txBody>
      </p:sp>
      <p:sp>
        <p:nvSpPr>
          <p:cNvPr id="5" name="Titel 1">
            <a:extLst>
              <a:ext uri="{FF2B5EF4-FFF2-40B4-BE49-F238E27FC236}">
                <a16:creationId xmlns:a16="http://schemas.microsoft.com/office/drawing/2014/main" id="{67467E89-8FF8-4A04-8D46-7FE0C3DD5953}"/>
              </a:ext>
            </a:extLst>
          </p:cNvPr>
          <p:cNvSpPr txBox="1">
            <a:spLocks/>
          </p:cNvSpPr>
          <p:nvPr/>
        </p:nvSpPr>
        <p:spPr>
          <a:xfrm>
            <a:off x="0" y="5757070"/>
            <a:ext cx="103632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400" dirty="0">
                <a:solidFill>
                  <a:schemeClr val="bg1"/>
                </a:solidFill>
              </a:rPr>
              <a:t>Water en energie</a:t>
            </a:r>
          </a:p>
        </p:txBody>
      </p:sp>
      <p:sp>
        <p:nvSpPr>
          <p:cNvPr id="6" name="Ondertitel 2">
            <a:extLst>
              <a:ext uri="{FF2B5EF4-FFF2-40B4-BE49-F238E27FC236}">
                <a16:creationId xmlns:a16="http://schemas.microsoft.com/office/drawing/2014/main" id="{CDB1A3C0-56B0-4A77-BF10-AD535F6312BC}"/>
              </a:ext>
            </a:extLst>
          </p:cNvPr>
          <p:cNvSpPr txBox="1">
            <a:spLocks/>
          </p:cNvSpPr>
          <p:nvPr/>
        </p:nvSpPr>
        <p:spPr>
          <a:xfrm>
            <a:off x="8971444" y="5105400"/>
            <a:ext cx="3114932"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solidFill>
                  <a:schemeClr val="bg1"/>
                </a:solidFill>
              </a:rPr>
              <a:t>4-10-2023</a:t>
            </a:r>
          </a:p>
          <a:p>
            <a:r>
              <a:rPr lang="nl-NL" sz="2400" dirty="0">
                <a:solidFill>
                  <a:schemeClr val="bg1"/>
                </a:solidFill>
              </a:rPr>
              <a:t>Jaar 3 – Periode 1</a:t>
            </a:r>
          </a:p>
          <a:p>
            <a:r>
              <a:rPr lang="nl-NL" sz="2400" dirty="0">
                <a:solidFill>
                  <a:schemeClr val="bg1"/>
                </a:solidFill>
              </a:rPr>
              <a:t>Les 3</a:t>
            </a:r>
          </a:p>
        </p:txBody>
      </p:sp>
      <p:sp>
        <p:nvSpPr>
          <p:cNvPr id="7" name="Rechthoek 6">
            <a:extLst>
              <a:ext uri="{FF2B5EF4-FFF2-40B4-BE49-F238E27FC236}">
                <a16:creationId xmlns:a16="http://schemas.microsoft.com/office/drawing/2014/main" id="{268E7462-0461-4603-8CE2-5553AFB448D8}"/>
              </a:ext>
            </a:extLst>
          </p:cNvPr>
          <p:cNvSpPr/>
          <p:nvPr/>
        </p:nvSpPr>
        <p:spPr>
          <a:xfrm>
            <a:off x="8114308" y="181895"/>
            <a:ext cx="2124428" cy="369332"/>
          </a:xfrm>
          <a:prstGeom prst="rect">
            <a:avLst/>
          </a:prstGeom>
        </p:spPr>
        <p:txBody>
          <a:bodyPr wrap="none">
            <a:spAutoFit/>
          </a:bodyPr>
          <a:lstStyle/>
          <a:p>
            <a:r>
              <a:rPr lang="nl-NL" dirty="0">
                <a:solidFill>
                  <a:schemeClr val="bg1">
                    <a:lumMod val="50000"/>
                  </a:schemeClr>
                </a:solidFill>
              </a:rPr>
              <a:t>IBS De Leefbare Stad</a:t>
            </a:r>
          </a:p>
        </p:txBody>
      </p:sp>
    </p:spTree>
    <p:extLst>
      <p:ext uri="{BB962C8B-B14F-4D97-AF65-F5344CB8AC3E}">
        <p14:creationId xmlns:p14="http://schemas.microsoft.com/office/powerpoint/2010/main" val="370783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35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9563" y="2490139"/>
            <a:ext cx="10515600" cy="1325563"/>
          </a:xfrm>
        </p:spPr>
        <p:txBody>
          <a:bodyPr>
            <a:normAutofit/>
          </a:bodyPr>
          <a:lstStyle/>
          <a:p>
            <a:r>
              <a:rPr lang="nl-NL" dirty="0"/>
              <a:t>Klimaatbestendige Stad</a:t>
            </a:r>
            <a:br>
              <a:rPr lang="nl-NL" dirty="0"/>
            </a:br>
            <a:r>
              <a:rPr lang="nl-NL" dirty="0"/>
              <a:t>Nationale Klimaatadaptatiestrategie</a:t>
            </a:r>
          </a:p>
        </p:txBody>
      </p:sp>
    </p:spTree>
    <p:extLst>
      <p:ext uri="{BB962C8B-B14F-4D97-AF65-F5344CB8AC3E}">
        <p14:creationId xmlns:p14="http://schemas.microsoft.com/office/powerpoint/2010/main" val="63850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6436D-D46D-4271-8AFE-C81DF62191E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2A6B5FE-F7EE-4270-8B0A-CD3CB5662BEF}"/>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F0793848-DF9A-451D-A4C9-49BBB9F582C0}"/>
              </a:ext>
            </a:extLst>
          </p:cNvPr>
          <p:cNvPicPr>
            <a:picLocks noChangeAspect="1"/>
          </p:cNvPicPr>
          <p:nvPr/>
        </p:nvPicPr>
        <p:blipFill>
          <a:blip r:embed="rId2"/>
          <a:stretch>
            <a:fillRect/>
          </a:stretch>
        </p:blipFill>
        <p:spPr>
          <a:xfrm>
            <a:off x="3657599" y="-1029856"/>
            <a:ext cx="9116291" cy="9116291"/>
          </a:xfrm>
          <a:prstGeom prst="rect">
            <a:avLst/>
          </a:prstGeom>
        </p:spPr>
      </p:pic>
    </p:spTree>
    <p:extLst>
      <p:ext uri="{BB962C8B-B14F-4D97-AF65-F5344CB8AC3E}">
        <p14:creationId xmlns:p14="http://schemas.microsoft.com/office/powerpoint/2010/main" val="234282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F051A-83CE-4BDC-88BA-AB036E105DD2}"/>
              </a:ext>
            </a:extLst>
          </p:cNvPr>
          <p:cNvSpPr>
            <a:spLocks noGrp="1"/>
          </p:cNvSpPr>
          <p:nvPr>
            <p:ph type="title"/>
          </p:nvPr>
        </p:nvSpPr>
        <p:spPr/>
        <p:txBody>
          <a:bodyPr/>
          <a:lstStyle/>
          <a:p>
            <a:r>
              <a:rPr lang="nl-NL" dirty="0"/>
              <a:t>Nationale Klimaatadaptatiestrategie</a:t>
            </a:r>
          </a:p>
        </p:txBody>
      </p:sp>
      <p:sp>
        <p:nvSpPr>
          <p:cNvPr id="3" name="Tijdelijke aanduiding voor inhoud 2">
            <a:extLst>
              <a:ext uri="{FF2B5EF4-FFF2-40B4-BE49-F238E27FC236}">
                <a16:creationId xmlns:a16="http://schemas.microsoft.com/office/drawing/2014/main" id="{3475848D-7236-4A2B-ADF0-E07D8878B345}"/>
              </a:ext>
            </a:extLst>
          </p:cNvPr>
          <p:cNvSpPr>
            <a:spLocks noGrp="1"/>
          </p:cNvSpPr>
          <p:nvPr>
            <p:ph sz="half" idx="1"/>
          </p:nvPr>
        </p:nvSpPr>
        <p:spPr>
          <a:xfrm>
            <a:off x="609600" y="1600201"/>
            <a:ext cx="6834909" cy="4525963"/>
          </a:xfrm>
        </p:spPr>
        <p:txBody>
          <a:bodyPr/>
          <a:lstStyle/>
          <a:p>
            <a:r>
              <a:rPr lang="nl-NL" dirty="0"/>
              <a:t>De Nationale Klimaatadaptatiestrategie benoemt de effecten van klimaatverandering voor Nederland die grote gevolgen hebben voor de samenleving en daarom extra aandacht nodig hebben.</a:t>
            </a:r>
          </a:p>
        </p:txBody>
      </p:sp>
      <p:pic>
        <p:nvPicPr>
          <p:cNvPr id="5" name="Tijdelijke aanduiding voor inhoud 4">
            <a:extLst>
              <a:ext uri="{FF2B5EF4-FFF2-40B4-BE49-F238E27FC236}">
                <a16:creationId xmlns:a16="http://schemas.microsoft.com/office/drawing/2014/main" id="{25C3D614-DC0E-440E-B788-74463724405B}"/>
              </a:ext>
            </a:extLst>
          </p:cNvPr>
          <p:cNvPicPr>
            <a:picLocks noGrp="1" noChangeAspect="1"/>
          </p:cNvPicPr>
          <p:nvPr>
            <p:ph sz="half" idx="2"/>
          </p:nvPr>
        </p:nvPicPr>
        <p:blipFill>
          <a:blip r:embed="rId2"/>
          <a:stretch>
            <a:fillRect/>
          </a:stretch>
        </p:blipFill>
        <p:spPr>
          <a:xfrm>
            <a:off x="8087992" y="1600200"/>
            <a:ext cx="3128016" cy="4525963"/>
          </a:xfrm>
          <a:prstGeom prst="rect">
            <a:avLst/>
          </a:prstGeom>
        </p:spPr>
      </p:pic>
    </p:spTree>
    <p:extLst>
      <p:ext uri="{BB962C8B-B14F-4D97-AF65-F5344CB8AC3E}">
        <p14:creationId xmlns:p14="http://schemas.microsoft.com/office/powerpoint/2010/main" val="3255380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FAB5E-7ED0-495F-A423-627298AD35DE}"/>
              </a:ext>
            </a:extLst>
          </p:cNvPr>
          <p:cNvSpPr>
            <a:spLocks noGrp="1"/>
          </p:cNvSpPr>
          <p:nvPr>
            <p:ph type="title"/>
          </p:nvPr>
        </p:nvSpPr>
        <p:spPr/>
        <p:txBody>
          <a:bodyPr/>
          <a:lstStyle/>
          <a:p>
            <a:r>
              <a:rPr lang="nl-NL" dirty="0"/>
              <a:t>Mitigatie &amp; Adaptatie</a:t>
            </a:r>
          </a:p>
        </p:txBody>
      </p:sp>
      <p:sp>
        <p:nvSpPr>
          <p:cNvPr id="3" name="Tijdelijke aanduiding voor inhoud 2">
            <a:extLst>
              <a:ext uri="{FF2B5EF4-FFF2-40B4-BE49-F238E27FC236}">
                <a16:creationId xmlns:a16="http://schemas.microsoft.com/office/drawing/2014/main" id="{B3ED1410-24BB-4988-8A52-2AB77154A908}"/>
              </a:ext>
            </a:extLst>
          </p:cNvPr>
          <p:cNvSpPr>
            <a:spLocks noGrp="1"/>
          </p:cNvSpPr>
          <p:nvPr>
            <p:ph sz="half" idx="1"/>
          </p:nvPr>
        </p:nvSpPr>
        <p:spPr>
          <a:xfrm>
            <a:off x="609599" y="1449100"/>
            <a:ext cx="5384800" cy="2316017"/>
          </a:xfrm>
        </p:spPr>
        <p:txBody>
          <a:bodyPr/>
          <a:lstStyle/>
          <a:p>
            <a:pPr marL="0" indent="0">
              <a:buNone/>
            </a:pPr>
            <a:r>
              <a:rPr lang="nl-NL" dirty="0"/>
              <a:t>Klimaatmitigatie</a:t>
            </a:r>
          </a:p>
          <a:p>
            <a:r>
              <a:rPr lang="nl-NL" dirty="0"/>
              <a:t>Het beperken en zo mogelijk terugdringen van de opwarming van de aarde</a:t>
            </a:r>
          </a:p>
          <a:p>
            <a:endParaRPr lang="nl-NL" dirty="0"/>
          </a:p>
        </p:txBody>
      </p:sp>
      <p:sp>
        <p:nvSpPr>
          <p:cNvPr id="4" name="Tijdelijke aanduiding voor inhoud 3">
            <a:extLst>
              <a:ext uri="{FF2B5EF4-FFF2-40B4-BE49-F238E27FC236}">
                <a16:creationId xmlns:a16="http://schemas.microsoft.com/office/drawing/2014/main" id="{4E5BC196-6087-45B2-B65C-D3CC8DEAE84D}"/>
              </a:ext>
            </a:extLst>
          </p:cNvPr>
          <p:cNvSpPr>
            <a:spLocks noGrp="1"/>
          </p:cNvSpPr>
          <p:nvPr>
            <p:ph sz="half" idx="2"/>
          </p:nvPr>
        </p:nvSpPr>
        <p:spPr>
          <a:xfrm>
            <a:off x="6197602" y="1379828"/>
            <a:ext cx="5384800" cy="2454563"/>
          </a:xfrm>
        </p:spPr>
        <p:txBody>
          <a:bodyPr/>
          <a:lstStyle/>
          <a:p>
            <a:pPr marL="0" indent="0">
              <a:buNone/>
            </a:pPr>
            <a:r>
              <a:rPr lang="nl-NL" dirty="0"/>
              <a:t>Klimaatadaptatie</a:t>
            </a:r>
          </a:p>
          <a:p>
            <a:r>
              <a:rPr lang="nl-NL" dirty="0"/>
              <a:t>Het aanpassen van de omgeving aan de gevolgen van de klimaatverandering</a:t>
            </a:r>
          </a:p>
        </p:txBody>
      </p:sp>
      <p:sp>
        <p:nvSpPr>
          <p:cNvPr id="6" name="Tijdelijke aanduiding voor inhoud 2">
            <a:extLst>
              <a:ext uri="{FF2B5EF4-FFF2-40B4-BE49-F238E27FC236}">
                <a16:creationId xmlns:a16="http://schemas.microsoft.com/office/drawing/2014/main" id="{D8588E1D-2C28-4F99-B803-AD22760C5A1C}"/>
              </a:ext>
            </a:extLst>
          </p:cNvPr>
          <p:cNvSpPr txBox="1">
            <a:spLocks/>
          </p:cNvSpPr>
          <p:nvPr/>
        </p:nvSpPr>
        <p:spPr>
          <a:xfrm>
            <a:off x="2258292" y="3834391"/>
            <a:ext cx="5158508" cy="231601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nl-NL" dirty="0"/>
              <a:t>Beide nodig!</a:t>
            </a:r>
          </a:p>
          <a:p>
            <a:r>
              <a:rPr lang="nl-NL" dirty="0"/>
              <a:t>Voorkomen van opwarming en nemen van maatregelen beide nodig, hoe minder van het een, des te meer is er nodig van het ander….</a:t>
            </a:r>
          </a:p>
          <a:p>
            <a:endParaRPr lang="nl-NL" dirty="0"/>
          </a:p>
        </p:txBody>
      </p:sp>
      <p:pic>
        <p:nvPicPr>
          <p:cNvPr id="7" name="Afbeelding 6">
            <a:extLst>
              <a:ext uri="{FF2B5EF4-FFF2-40B4-BE49-F238E27FC236}">
                <a16:creationId xmlns:a16="http://schemas.microsoft.com/office/drawing/2014/main" id="{66421858-302A-4A15-89BA-FE194473BF61}"/>
              </a:ext>
            </a:extLst>
          </p:cNvPr>
          <p:cNvPicPr>
            <a:picLocks noChangeAspect="1"/>
          </p:cNvPicPr>
          <p:nvPr/>
        </p:nvPicPr>
        <p:blipFill rotWithShape="1">
          <a:blip r:embed="rId2"/>
          <a:srcRect l="35076" t="18317" r="20758" b="16229"/>
          <a:stretch/>
        </p:blipFill>
        <p:spPr>
          <a:xfrm>
            <a:off x="7782225" y="3181926"/>
            <a:ext cx="4409775" cy="3676074"/>
          </a:xfrm>
          <a:prstGeom prst="rect">
            <a:avLst/>
          </a:prstGeom>
        </p:spPr>
      </p:pic>
    </p:spTree>
    <p:extLst>
      <p:ext uri="{BB962C8B-B14F-4D97-AF65-F5344CB8AC3E}">
        <p14:creationId xmlns:p14="http://schemas.microsoft.com/office/powerpoint/2010/main" val="171232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0C315-BFEB-4F63-BD0E-DC12825C7073}"/>
              </a:ext>
            </a:extLst>
          </p:cNvPr>
          <p:cNvSpPr>
            <a:spLocks noGrp="1"/>
          </p:cNvSpPr>
          <p:nvPr>
            <p:ph type="title"/>
          </p:nvPr>
        </p:nvSpPr>
        <p:spPr>
          <a:xfrm>
            <a:off x="609600" y="274638"/>
            <a:ext cx="11582400" cy="1143000"/>
          </a:xfrm>
        </p:spPr>
        <p:txBody>
          <a:bodyPr/>
          <a:lstStyle/>
          <a:p>
            <a:r>
              <a:rPr lang="nl-NL" dirty="0"/>
              <a:t>Klimaattrends en effecten op de sectoren</a:t>
            </a:r>
          </a:p>
        </p:txBody>
      </p:sp>
      <p:sp>
        <p:nvSpPr>
          <p:cNvPr id="3" name="Tijdelijke aanduiding voor inhoud 2">
            <a:extLst>
              <a:ext uri="{FF2B5EF4-FFF2-40B4-BE49-F238E27FC236}">
                <a16:creationId xmlns:a16="http://schemas.microsoft.com/office/drawing/2014/main" id="{D5F8AC45-877B-4C45-A730-F10A73EFBF62}"/>
              </a:ext>
            </a:extLst>
          </p:cNvPr>
          <p:cNvSpPr>
            <a:spLocks noGrp="1"/>
          </p:cNvSpPr>
          <p:nvPr>
            <p:ph sz="half" idx="1"/>
          </p:nvPr>
        </p:nvSpPr>
        <p:spPr/>
        <p:txBody>
          <a:bodyPr>
            <a:normAutofit/>
          </a:bodyPr>
          <a:lstStyle/>
          <a:p>
            <a:pPr marL="0" indent="0">
              <a:buNone/>
            </a:pPr>
            <a:r>
              <a:rPr lang="nl-NL" dirty="0"/>
              <a:t>Trends:</a:t>
            </a:r>
          </a:p>
          <a:p>
            <a:r>
              <a:rPr lang="nl-NL" dirty="0"/>
              <a:t>Het wordt warmer;</a:t>
            </a:r>
          </a:p>
          <a:p>
            <a:r>
              <a:rPr lang="nl-NL" dirty="0"/>
              <a:t>Het wordt natter;</a:t>
            </a:r>
          </a:p>
          <a:p>
            <a:r>
              <a:rPr lang="nl-NL" dirty="0"/>
              <a:t>Het wordt droger;</a:t>
            </a:r>
          </a:p>
          <a:p>
            <a:r>
              <a:rPr lang="nl-NL" dirty="0"/>
              <a:t>De zeespiegel stijgt;</a:t>
            </a:r>
          </a:p>
          <a:p>
            <a:endParaRPr lang="nl-NL" dirty="0"/>
          </a:p>
        </p:txBody>
      </p:sp>
      <p:pic>
        <p:nvPicPr>
          <p:cNvPr id="6" name="Tijdelijke aanduiding voor inhoud 5">
            <a:extLst>
              <a:ext uri="{FF2B5EF4-FFF2-40B4-BE49-F238E27FC236}">
                <a16:creationId xmlns:a16="http://schemas.microsoft.com/office/drawing/2014/main" id="{2C395F7A-6117-4A83-BB41-CF2B52230183}"/>
              </a:ext>
            </a:extLst>
          </p:cNvPr>
          <p:cNvPicPr>
            <a:picLocks noGrp="1" noChangeAspect="1"/>
          </p:cNvPicPr>
          <p:nvPr>
            <p:ph sz="half" idx="2"/>
          </p:nvPr>
        </p:nvPicPr>
        <p:blipFill>
          <a:blip r:embed="rId2"/>
          <a:stretch>
            <a:fillRect/>
          </a:stretch>
        </p:blipFill>
        <p:spPr>
          <a:xfrm>
            <a:off x="6381349" y="1600200"/>
            <a:ext cx="5017302" cy="4525963"/>
          </a:xfrm>
          <a:prstGeom prst="rect">
            <a:avLst/>
          </a:prstGeom>
        </p:spPr>
      </p:pic>
    </p:spTree>
    <p:extLst>
      <p:ext uri="{BB962C8B-B14F-4D97-AF65-F5344CB8AC3E}">
        <p14:creationId xmlns:p14="http://schemas.microsoft.com/office/powerpoint/2010/main" val="332824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0C315-BFEB-4F63-BD0E-DC12825C7073}"/>
              </a:ext>
            </a:extLst>
          </p:cNvPr>
          <p:cNvSpPr>
            <a:spLocks noGrp="1"/>
          </p:cNvSpPr>
          <p:nvPr>
            <p:ph type="title"/>
          </p:nvPr>
        </p:nvSpPr>
        <p:spPr>
          <a:xfrm>
            <a:off x="609600" y="274638"/>
            <a:ext cx="11582400" cy="1143000"/>
          </a:xfrm>
        </p:spPr>
        <p:txBody>
          <a:bodyPr/>
          <a:lstStyle/>
          <a:p>
            <a:r>
              <a:rPr lang="nl-NL" dirty="0"/>
              <a:t>Klimaattrends en effecten op de sectoren</a:t>
            </a:r>
          </a:p>
        </p:txBody>
      </p:sp>
      <p:sp>
        <p:nvSpPr>
          <p:cNvPr id="3" name="Tijdelijke aanduiding voor inhoud 2">
            <a:extLst>
              <a:ext uri="{FF2B5EF4-FFF2-40B4-BE49-F238E27FC236}">
                <a16:creationId xmlns:a16="http://schemas.microsoft.com/office/drawing/2014/main" id="{D5F8AC45-877B-4C45-A730-F10A73EFBF62}"/>
              </a:ext>
            </a:extLst>
          </p:cNvPr>
          <p:cNvSpPr>
            <a:spLocks noGrp="1"/>
          </p:cNvSpPr>
          <p:nvPr>
            <p:ph sz="half" idx="1"/>
          </p:nvPr>
        </p:nvSpPr>
        <p:spPr/>
        <p:txBody>
          <a:bodyPr>
            <a:normAutofit fontScale="92500" lnSpcReduction="20000"/>
          </a:bodyPr>
          <a:lstStyle/>
          <a:p>
            <a:pPr marL="0" indent="0">
              <a:buNone/>
            </a:pPr>
            <a:r>
              <a:rPr lang="nl-NL" dirty="0"/>
              <a:t>Effect op de sectoren</a:t>
            </a:r>
          </a:p>
          <a:p>
            <a:r>
              <a:rPr lang="nl-NL" dirty="0"/>
              <a:t>water en ruimte; </a:t>
            </a:r>
          </a:p>
          <a:p>
            <a:r>
              <a:rPr lang="nl-NL" dirty="0"/>
              <a:t>natuur; </a:t>
            </a:r>
          </a:p>
          <a:p>
            <a:r>
              <a:rPr lang="nl-NL" dirty="0"/>
              <a:t>landbouw, tuinbouw en visserij;</a:t>
            </a:r>
          </a:p>
          <a:p>
            <a:r>
              <a:rPr lang="nl-NL" dirty="0"/>
              <a:t>gezondheid; </a:t>
            </a:r>
          </a:p>
          <a:p>
            <a:r>
              <a:rPr lang="nl-NL" dirty="0"/>
              <a:t>recreatie en toerisme</a:t>
            </a:r>
          </a:p>
          <a:p>
            <a:r>
              <a:rPr lang="nl-NL" dirty="0"/>
              <a:t>infrastructuur (weg, spoor, water en ook luchtvaart); </a:t>
            </a:r>
          </a:p>
          <a:p>
            <a:r>
              <a:rPr lang="nl-NL" dirty="0"/>
              <a:t>energie; </a:t>
            </a:r>
          </a:p>
          <a:p>
            <a:r>
              <a:rPr lang="nl-NL" dirty="0"/>
              <a:t>IT en telecom; </a:t>
            </a:r>
          </a:p>
          <a:p>
            <a:r>
              <a:rPr lang="nl-NL" dirty="0"/>
              <a:t>veiligheid.</a:t>
            </a:r>
          </a:p>
        </p:txBody>
      </p:sp>
      <p:pic>
        <p:nvPicPr>
          <p:cNvPr id="6" name="Tijdelijke aanduiding voor inhoud 5">
            <a:extLst>
              <a:ext uri="{FF2B5EF4-FFF2-40B4-BE49-F238E27FC236}">
                <a16:creationId xmlns:a16="http://schemas.microsoft.com/office/drawing/2014/main" id="{2C395F7A-6117-4A83-BB41-CF2B52230183}"/>
              </a:ext>
            </a:extLst>
          </p:cNvPr>
          <p:cNvPicPr>
            <a:picLocks noGrp="1" noChangeAspect="1"/>
          </p:cNvPicPr>
          <p:nvPr>
            <p:ph sz="half" idx="2"/>
          </p:nvPr>
        </p:nvPicPr>
        <p:blipFill>
          <a:blip r:embed="rId2"/>
          <a:stretch>
            <a:fillRect/>
          </a:stretch>
        </p:blipFill>
        <p:spPr>
          <a:xfrm>
            <a:off x="6381349" y="1600200"/>
            <a:ext cx="5017302" cy="4525963"/>
          </a:xfrm>
          <a:prstGeom prst="rect">
            <a:avLst/>
          </a:prstGeom>
        </p:spPr>
      </p:pic>
    </p:spTree>
    <p:extLst>
      <p:ext uri="{BB962C8B-B14F-4D97-AF65-F5344CB8AC3E}">
        <p14:creationId xmlns:p14="http://schemas.microsoft.com/office/powerpoint/2010/main" val="1981537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F943D396-9EE1-4F7F-A134-886CA354A127}"/>
              </a:ext>
            </a:extLst>
          </p:cNvPr>
          <p:cNvPicPr>
            <a:picLocks noChangeAspect="1"/>
          </p:cNvPicPr>
          <p:nvPr/>
        </p:nvPicPr>
        <p:blipFill rotWithShape="1">
          <a:blip r:embed="rId3"/>
          <a:srcRect l="17500" t="13104" r="18690" b="11939"/>
          <a:stretch/>
        </p:blipFill>
        <p:spPr>
          <a:xfrm>
            <a:off x="-159656" y="-93829"/>
            <a:ext cx="10668000" cy="7045657"/>
          </a:xfrm>
          <a:prstGeom prst="rect">
            <a:avLst/>
          </a:prstGeom>
        </p:spPr>
      </p:pic>
    </p:spTree>
    <p:extLst>
      <p:ext uri="{BB962C8B-B14F-4D97-AF65-F5344CB8AC3E}">
        <p14:creationId xmlns:p14="http://schemas.microsoft.com/office/powerpoint/2010/main" val="49305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66D1A-E2A3-40DA-B046-435C123E9E96}"/>
              </a:ext>
            </a:extLst>
          </p:cNvPr>
          <p:cNvSpPr>
            <a:spLocks noGrp="1"/>
          </p:cNvSpPr>
          <p:nvPr>
            <p:ph type="title"/>
          </p:nvPr>
        </p:nvSpPr>
        <p:spPr/>
        <p:txBody>
          <a:bodyPr/>
          <a:lstStyle/>
          <a:p>
            <a:r>
              <a:rPr lang="nl-NL" dirty="0"/>
              <a:t>6 urgente effecten vragen om aandacht:</a:t>
            </a:r>
          </a:p>
        </p:txBody>
      </p:sp>
      <p:sp>
        <p:nvSpPr>
          <p:cNvPr id="3" name="Tijdelijke aanduiding voor inhoud 2">
            <a:extLst>
              <a:ext uri="{FF2B5EF4-FFF2-40B4-BE49-F238E27FC236}">
                <a16:creationId xmlns:a16="http://schemas.microsoft.com/office/drawing/2014/main" id="{C88FFA4E-ADD2-4E22-81B9-734927DF8768}"/>
              </a:ext>
            </a:extLst>
          </p:cNvPr>
          <p:cNvSpPr>
            <a:spLocks noGrp="1"/>
          </p:cNvSpPr>
          <p:nvPr>
            <p:ph sz="half" idx="1"/>
          </p:nvPr>
        </p:nvSpPr>
        <p:spPr>
          <a:xfrm>
            <a:off x="609599" y="1600201"/>
            <a:ext cx="10972799" cy="4525963"/>
          </a:xfrm>
        </p:spPr>
        <p:txBody>
          <a:bodyPr>
            <a:normAutofit fontScale="77500" lnSpcReduction="20000"/>
          </a:bodyPr>
          <a:lstStyle/>
          <a:p>
            <a:r>
              <a:rPr lang="nl-NL" b="1" dirty="0"/>
              <a:t>Meer hittestress </a:t>
            </a:r>
            <a:r>
              <a:rPr lang="nl-NL" dirty="0"/>
              <a:t>bij mensen door extreem weer: meer zieken, ziekenhuisopnamen, sterfgevallen en verminderde arbeidsprestatie/toename van arbeidsverzuim.</a:t>
            </a:r>
          </a:p>
          <a:p>
            <a:r>
              <a:rPr lang="nl-NL" b="1" dirty="0"/>
              <a:t>Vaker uitval </a:t>
            </a:r>
            <a:r>
              <a:rPr lang="nl-NL" dirty="0"/>
              <a:t>van delen </a:t>
            </a:r>
            <a:r>
              <a:rPr lang="nl-NL" b="1" dirty="0"/>
              <a:t>van vitale en kwetsbare functies </a:t>
            </a:r>
            <a:r>
              <a:rPr lang="nl-NL" dirty="0"/>
              <a:t>door extreem weer: energie, telecom, IT-voorzieningen en hoofdinfrastructuur.</a:t>
            </a:r>
          </a:p>
          <a:p>
            <a:r>
              <a:rPr lang="nl-NL" b="1" dirty="0"/>
              <a:t>Frequentere oogstschade </a:t>
            </a:r>
            <a:r>
              <a:rPr lang="nl-NL" dirty="0"/>
              <a:t>en andere schade in de land- en tuinbouw door extreem weer: verminderde gewasopbrengsten, beschadiging van productiemiddelen.</a:t>
            </a:r>
          </a:p>
          <a:p>
            <a:r>
              <a:rPr lang="nl-NL" b="1" dirty="0"/>
              <a:t>Verschuiving van klimaatzones </a:t>
            </a:r>
            <a:r>
              <a:rPr lang="nl-NL" dirty="0"/>
              <a:t>waardoor een deel van de flora en fauna – onder meer door gebrek aan internationale ruimtelijke samenhang in de natuur – onvoldoende kan meebewegen met het verschuivende klimaat.</a:t>
            </a:r>
          </a:p>
          <a:p>
            <a:r>
              <a:rPr lang="nl-NL" b="1" dirty="0"/>
              <a:t>Gezondheidsverlies, arbeidsverlies</a:t>
            </a:r>
            <a:r>
              <a:rPr lang="nl-NL" dirty="0"/>
              <a:t> en kosten door een mogelijke toename van infecties en allergieën zoals hooikoorts of andere luchtwegklachten.</a:t>
            </a:r>
          </a:p>
          <a:p>
            <a:r>
              <a:rPr lang="nl-NL" b="1" dirty="0"/>
              <a:t>Cumulatieve effecten</a:t>
            </a:r>
            <a:r>
              <a:rPr lang="nl-NL" dirty="0"/>
              <a:t> waarbij uitval in één sector of op één locatie gevolgen heeft voor andere sectoren en/of andere locaties.</a:t>
            </a:r>
          </a:p>
        </p:txBody>
      </p:sp>
    </p:spTree>
    <p:extLst>
      <p:ext uri="{BB962C8B-B14F-4D97-AF65-F5344CB8AC3E}">
        <p14:creationId xmlns:p14="http://schemas.microsoft.com/office/powerpoint/2010/main" val="32076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19C3FEA-306B-4FC4-83E9-B40525C88F1B}"/>
              </a:ext>
            </a:extLst>
          </p:cNvPr>
          <p:cNvPicPr>
            <a:picLocks noChangeAspect="1"/>
          </p:cNvPicPr>
          <p:nvPr/>
        </p:nvPicPr>
        <p:blipFill rotWithShape="1">
          <a:blip r:embed="rId2"/>
          <a:srcRect t="2147"/>
          <a:stretch/>
        </p:blipFill>
        <p:spPr>
          <a:xfrm>
            <a:off x="2344805" y="4341090"/>
            <a:ext cx="9865667" cy="2526145"/>
          </a:xfrm>
          <a:prstGeom prst="rect">
            <a:avLst/>
          </a:prstGeom>
        </p:spPr>
      </p:pic>
      <p:sp>
        <p:nvSpPr>
          <p:cNvPr id="2" name="Titel 1">
            <a:extLst>
              <a:ext uri="{FF2B5EF4-FFF2-40B4-BE49-F238E27FC236}">
                <a16:creationId xmlns:a16="http://schemas.microsoft.com/office/drawing/2014/main" id="{DF966D1A-E2A3-40DA-B046-435C123E9E96}"/>
              </a:ext>
            </a:extLst>
          </p:cNvPr>
          <p:cNvSpPr>
            <a:spLocks noGrp="1"/>
          </p:cNvSpPr>
          <p:nvPr>
            <p:ph type="title"/>
          </p:nvPr>
        </p:nvSpPr>
        <p:spPr/>
        <p:txBody>
          <a:bodyPr/>
          <a:lstStyle/>
          <a:p>
            <a:r>
              <a:rPr lang="nl-NL" dirty="0"/>
              <a:t>6 urgente effecten vragen om aandacht:</a:t>
            </a:r>
          </a:p>
        </p:txBody>
      </p:sp>
      <p:sp>
        <p:nvSpPr>
          <p:cNvPr id="3" name="Tijdelijke aanduiding voor inhoud 2">
            <a:extLst>
              <a:ext uri="{FF2B5EF4-FFF2-40B4-BE49-F238E27FC236}">
                <a16:creationId xmlns:a16="http://schemas.microsoft.com/office/drawing/2014/main" id="{C88FFA4E-ADD2-4E22-81B9-734927DF8768}"/>
              </a:ext>
            </a:extLst>
          </p:cNvPr>
          <p:cNvSpPr>
            <a:spLocks noGrp="1"/>
          </p:cNvSpPr>
          <p:nvPr>
            <p:ph sz="half" idx="1"/>
          </p:nvPr>
        </p:nvSpPr>
        <p:spPr>
          <a:xfrm>
            <a:off x="609600" y="1498601"/>
            <a:ext cx="10972799" cy="4525963"/>
          </a:xfrm>
        </p:spPr>
        <p:txBody>
          <a:bodyPr>
            <a:normAutofit/>
          </a:bodyPr>
          <a:lstStyle/>
          <a:p>
            <a:pPr marL="514350" indent="-514350">
              <a:buFont typeface="+mj-lt"/>
              <a:buAutoNum type="arabicPeriod"/>
            </a:pPr>
            <a:r>
              <a:rPr lang="nl-NL" b="1" dirty="0"/>
              <a:t>Meer hittestress </a:t>
            </a:r>
          </a:p>
          <a:p>
            <a:pPr marL="514350" indent="-514350">
              <a:buFont typeface="+mj-lt"/>
              <a:buAutoNum type="arabicPeriod"/>
            </a:pPr>
            <a:r>
              <a:rPr lang="nl-NL" b="1" dirty="0"/>
              <a:t>Vaker uitval </a:t>
            </a:r>
            <a:r>
              <a:rPr lang="nl-NL" dirty="0"/>
              <a:t>van delen </a:t>
            </a:r>
            <a:r>
              <a:rPr lang="nl-NL" b="1" dirty="0"/>
              <a:t>van vitale en kwetsbare functies </a:t>
            </a:r>
          </a:p>
          <a:p>
            <a:pPr marL="514350" indent="-514350">
              <a:buFont typeface="+mj-lt"/>
              <a:buAutoNum type="arabicPeriod"/>
            </a:pPr>
            <a:r>
              <a:rPr lang="nl-NL" b="1" dirty="0"/>
              <a:t>Frequentere oogstschade</a:t>
            </a:r>
            <a:endParaRPr lang="nl-NL" dirty="0"/>
          </a:p>
          <a:p>
            <a:pPr marL="514350" indent="-514350">
              <a:buFont typeface="+mj-lt"/>
              <a:buAutoNum type="arabicPeriod"/>
            </a:pPr>
            <a:r>
              <a:rPr lang="nl-NL" b="1" dirty="0"/>
              <a:t>Verschuiving van klimaatzones</a:t>
            </a:r>
            <a:endParaRPr lang="nl-NL" dirty="0"/>
          </a:p>
          <a:p>
            <a:pPr marL="514350" indent="-514350">
              <a:buFont typeface="+mj-lt"/>
              <a:buAutoNum type="arabicPeriod"/>
            </a:pPr>
            <a:r>
              <a:rPr lang="nl-NL" b="1" dirty="0"/>
              <a:t>Gezondheidsverlies, arbeidsverlies</a:t>
            </a:r>
            <a:r>
              <a:rPr lang="nl-NL" dirty="0"/>
              <a:t> </a:t>
            </a:r>
          </a:p>
          <a:p>
            <a:pPr marL="514350" indent="-514350">
              <a:buFont typeface="+mj-lt"/>
              <a:buAutoNum type="arabicPeriod"/>
            </a:pPr>
            <a:r>
              <a:rPr lang="nl-NL" b="1" dirty="0"/>
              <a:t>Cumulatieve effecten</a:t>
            </a:r>
            <a:endParaRPr lang="nl-NL" dirty="0"/>
          </a:p>
        </p:txBody>
      </p:sp>
    </p:spTree>
    <p:extLst>
      <p:ext uri="{BB962C8B-B14F-4D97-AF65-F5344CB8AC3E}">
        <p14:creationId xmlns:p14="http://schemas.microsoft.com/office/powerpoint/2010/main" val="57522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F5091-DAD9-4634-B82B-48AB957A581F}"/>
              </a:ext>
            </a:extLst>
          </p:cNvPr>
          <p:cNvSpPr>
            <a:spLocks noGrp="1"/>
          </p:cNvSpPr>
          <p:nvPr>
            <p:ph type="title"/>
          </p:nvPr>
        </p:nvSpPr>
        <p:spPr/>
        <p:txBody>
          <a:bodyPr/>
          <a:lstStyle/>
          <a:p>
            <a:r>
              <a:rPr lang="nl-NL" dirty="0"/>
              <a:t>Samen oppakken</a:t>
            </a:r>
          </a:p>
        </p:txBody>
      </p:sp>
      <p:pic>
        <p:nvPicPr>
          <p:cNvPr id="9" name="Tijdelijke aanduiding voor inhoud 8">
            <a:extLst>
              <a:ext uri="{FF2B5EF4-FFF2-40B4-BE49-F238E27FC236}">
                <a16:creationId xmlns:a16="http://schemas.microsoft.com/office/drawing/2014/main" id="{92C70C09-F673-4978-A4BC-BD214171EF22}"/>
              </a:ext>
            </a:extLst>
          </p:cNvPr>
          <p:cNvPicPr>
            <a:picLocks noGrp="1" noChangeAspect="1"/>
          </p:cNvPicPr>
          <p:nvPr>
            <p:ph sz="half" idx="1"/>
          </p:nvPr>
        </p:nvPicPr>
        <p:blipFill>
          <a:blip r:embed="rId2"/>
          <a:stretch>
            <a:fillRect/>
          </a:stretch>
        </p:blipFill>
        <p:spPr>
          <a:xfrm>
            <a:off x="3601136" y="1642702"/>
            <a:ext cx="8590864" cy="5010871"/>
          </a:xfrm>
          <a:prstGeom prst="rect">
            <a:avLst/>
          </a:prstGeom>
        </p:spPr>
      </p:pic>
    </p:spTree>
    <p:extLst>
      <p:ext uri="{BB962C8B-B14F-4D97-AF65-F5344CB8AC3E}">
        <p14:creationId xmlns:p14="http://schemas.microsoft.com/office/powerpoint/2010/main" val="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inhoud 11">
            <a:hlinkClick r:id="rId2"/>
            <a:extLst>
              <a:ext uri="{FF2B5EF4-FFF2-40B4-BE49-F238E27FC236}">
                <a16:creationId xmlns:a16="http://schemas.microsoft.com/office/drawing/2014/main" id="{671D5CBC-A40C-4A26-A425-F2C98E5E72A3}"/>
              </a:ext>
            </a:extLst>
          </p:cNvPr>
          <p:cNvPicPr>
            <a:picLocks noGrp="1" noChangeAspect="1"/>
          </p:cNvPicPr>
          <p:nvPr>
            <p:ph sz="half" idx="1"/>
          </p:nvPr>
        </p:nvPicPr>
        <p:blipFill>
          <a:blip r:embed="rId3"/>
          <a:stretch>
            <a:fillRect/>
          </a:stretch>
        </p:blipFill>
        <p:spPr>
          <a:xfrm>
            <a:off x="1496007" y="579682"/>
            <a:ext cx="7032171" cy="5698636"/>
          </a:xfrm>
        </p:spPr>
      </p:pic>
    </p:spTree>
    <p:extLst>
      <p:ext uri="{BB962C8B-B14F-4D97-AF65-F5344CB8AC3E}">
        <p14:creationId xmlns:p14="http://schemas.microsoft.com/office/powerpoint/2010/main" val="788615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F5091-DAD9-4634-B82B-48AB957A581F}"/>
              </a:ext>
            </a:extLst>
          </p:cNvPr>
          <p:cNvSpPr>
            <a:spLocks noGrp="1"/>
          </p:cNvSpPr>
          <p:nvPr>
            <p:ph type="title"/>
          </p:nvPr>
        </p:nvSpPr>
        <p:spPr/>
        <p:txBody>
          <a:bodyPr/>
          <a:lstStyle/>
          <a:p>
            <a:r>
              <a:rPr lang="nl-NL" dirty="0"/>
              <a:t>Samen oppakken</a:t>
            </a:r>
          </a:p>
        </p:txBody>
      </p:sp>
      <p:sp>
        <p:nvSpPr>
          <p:cNvPr id="3" name="Tijdelijke aanduiding voor inhoud 2">
            <a:extLst>
              <a:ext uri="{FF2B5EF4-FFF2-40B4-BE49-F238E27FC236}">
                <a16:creationId xmlns:a16="http://schemas.microsoft.com/office/drawing/2014/main" id="{0A5A4D93-236C-4F1A-93BC-BCC402172FAD}"/>
              </a:ext>
            </a:extLst>
          </p:cNvPr>
          <p:cNvSpPr>
            <a:spLocks noGrp="1"/>
          </p:cNvSpPr>
          <p:nvPr>
            <p:ph sz="half" idx="1"/>
          </p:nvPr>
        </p:nvSpPr>
        <p:spPr>
          <a:xfrm>
            <a:off x="609599" y="1600201"/>
            <a:ext cx="6557819" cy="4525963"/>
          </a:xfrm>
        </p:spPr>
        <p:txBody>
          <a:bodyPr>
            <a:noAutofit/>
          </a:bodyPr>
          <a:lstStyle/>
          <a:p>
            <a:pPr marL="0" indent="0">
              <a:buNone/>
            </a:pPr>
            <a:r>
              <a:rPr lang="nl-NL" sz="3200" dirty="0"/>
              <a:t>Een klimaatbestendig Nederland is een gezamenlijke opgave, waarvoor iedere Nederlander medeverantwoordelijk is. </a:t>
            </a:r>
          </a:p>
          <a:p>
            <a:pPr marL="0" indent="0">
              <a:buNone/>
            </a:pPr>
            <a:r>
              <a:rPr lang="nl-NL" sz="3200" dirty="0"/>
              <a:t>De Nationale klimaatadaptatiestrategie zet de koers uit en het Rijk zorgt voor invulling door een aantal zaken te initiëren:</a:t>
            </a:r>
          </a:p>
        </p:txBody>
      </p:sp>
      <p:sp>
        <p:nvSpPr>
          <p:cNvPr id="4" name="Tijdelijke aanduiding voor inhoud 3">
            <a:extLst>
              <a:ext uri="{FF2B5EF4-FFF2-40B4-BE49-F238E27FC236}">
                <a16:creationId xmlns:a16="http://schemas.microsoft.com/office/drawing/2014/main" id="{A259F48A-D8CE-49CF-AF53-2B231FF1B317}"/>
              </a:ext>
            </a:extLst>
          </p:cNvPr>
          <p:cNvSpPr>
            <a:spLocks noGrp="1"/>
          </p:cNvSpPr>
          <p:nvPr>
            <p:ph sz="half" idx="2"/>
          </p:nvPr>
        </p:nvSpPr>
        <p:spPr>
          <a:xfrm>
            <a:off x="7296726" y="1600201"/>
            <a:ext cx="4285673" cy="4525963"/>
          </a:xfrm>
        </p:spPr>
        <p:txBody>
          <a:bodyPr>
            <a:normAutofit fontScale="77500" lnSpcReduction="20000"/>
          </a:bodyPr>
          <a:lstStyle/>
          <a:p>
            <a:pPr marL="514350" indent="-514350">
              <a:buFont typeface="+mj-lt"/>
              <a:buAutoNum type="arabicPeriod"/>
            </a:pPr>
            <a:r>
              <a:rPr lang="nl-NL" dirty="0"/>
              <a:t>verhogen van het bewustzijn van de noodzaak van klimaatadaptatie;</a:t>
            </a:r>
          </a:p>
          <a:p>
            <a:pPr marL="514350" indent="-514350">
              <a:buFont typeface="+mj-lt"/>
              <a:buAutoNum type="arabicPeriod"/>
            </a:pPr>
            <a:r>
              <a:rPr lang="nl-NL" dirty="0"/>
              <a:t>stimuleren van het in de praktijk brengen van klimaatadaptatie;</a:t>
            </a:r>
          </a:p>
          <a:p>
            <a:pPr marL="514350" indent="-514350">
              <a:buFont typeface="+mj-lt"/>
              <a:buAutoNum type="arabicPeriod"/>
            </a:pPr>
            <a:r>
              <a:rPr lang="nl-NL" dirty="0"/>
              <a:t>benutten en uitbouwen van de kennisbasis;</a:t>
            </a:r>
          </a:p>
          <a:p>
            <a:pPr marL="514350" indent="-514350">
              <a:buFont typeface="+mj-lt"/>
              <a:buAutoNum type="arabicPeriod"/>
            </a:pPr>
            <a:r>
              <a:rPr lang="nl-NL" dirty="0"/>
              <a:t>adresseren van urgente klimaatrisico’s;</a:t>
            </a:r>
          </a:p>
          <a:p>
            <a:pPr marL="514350" indent="-514350">
              <a:buFont typeface="+mj-lt"/>
              <a:buAutoNum type="arabicPeriod"/>
            </a:pPr>
            <a:r>
              <a:rPr lang="nl-NL" dirty="0"/>
              <a:t>verankeren van klimaatadaptatie in beleid en wet- en regelgeving;</a:t>
            </a:r>
          </a:p>
          <a:p>
            <a:pPr marL="514350" indent="-514350">
              <a:buFont typeface="+mj-lt"/>
              <a:buAutoNum type="arabicPeriod"/>
            </a:pPr>
            <a:r>
              <a:rPr lang="nl-NL" dirty="0"/>
              <a:t>monitoring van voortgang en effectiviteit van het adaptatiebeleid.</a:t>
            </a:r>
          </a:p>
        </p:txBody>
      </p:sp>
    </p:spTree>
    <p:extLst>
      <p:ext uri="{BB962C8B-B14F-4D97-AF65-F5344CB8AC3E}">
        <p14:creationId xmlns:p14="http://schemas.microsoft.com/office/powerpoint/2010/main" val="36918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E8A22-B559-48EB-A650-13AFF51ED898}"/>
              </a:ext>
            </a:extLst>
          </p:cNvPr>
          <p:cNvSpPr>
            <a:spLocks noGrp="1"/>
          </p:cNvSpPr>
          <p:nvPr>
            <p:ph type="title"/>
          </p:nvPr>
        </p:nvSpPr>
        <p:spPr/>
        <p:txBody>
          <a:bodyPr/>
          <a:lstStyle/>
          <a:p>
            <a:endParaRPr lang="nl-NL"/>
          </a:p>
        </p:txBody>
      </p:sp>
      <p:pic>
        <p:nvPicPr>
          <p:cNvPr id="6" name="Tijdelijke aanduiding voor inhoud 5" descr="Afbeelding met schermafbeelding&#10;&#10;Automatisch gegenereerde beschrijving">
            <a:extLst>
              <a:ext uri="{FF2B5EF4-FFF2-40B4-BE49-F238E27FC236}">
                <a16:creationId xmlns:a16="http://schemas.microsoft.com/office/drawing/2014/main" id="{AF7BFE6F-6972-45DD-B51B-5524D4E5572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303" t="3290" r="2275" b="3921"/>
          <a:stretch/>
        </p:blipFill>
        <p:spPr>
          <a:xfrm>
            <a:off x="930468" y="-191387"/>
            <a:ext cx="10534264" cy="7400261"/>
          </a:xfrm>
        </p:spPr>
      </p:pic>
      <p:sp>
        <p:nvSpPr>
          <p:cNvPr id="7" name="Rechthoek 6">
            <a:extLst>
              <a:ext uri="{FF2B5EF4-FFF2-40B4-BE49-F238E27FC236}">
                <a16:creationId xmlns:a16="http://schemas.microsoft.com/office/drawing/2014/main" id="{20EE8DCD-3792-44B5-8F95-177FD66D151A}"/>
              </a:ext>
            </a:extLst>
          </p:cNvPr>
          <p:cNvSpPr/>
          <p:nvPr/>
        </p:nvSpPr>
        <p:spPr>
          <a:xfrm>
            <a:off x="-361506" y="-191387"/>
            <a:ext cx="1313240" cy="7400261"/>
          </a:xfrm>
          <a:prstGeom prst="rect">
            <a:avLst/>
          </a:prstGeom>
          <a:solidFill>
            <a:srgbClr val="EB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E8A5DA5-EAE2-4750-B17A-AAA9A5520CF6}"/>
              </a:ext>
            </a:extLst>
          </p:cNvPr>
          <p:cNvSpPr/>
          <p:nvPr/>
        </p:nvSpPr>
        <p:spPr>
          <a:xfrm>
            <a:off x="11443466" y="-297712"/>
            <a:ext cx="1313240" cy="7400261"/>
          </a:xfrm>
          <a:prstGeom prst="rect">
            <a:avLst/>
          </a:prstGeom>
          <a:solidFill>
            <a:srgbClr val="C3E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69655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0335E-D326-4BD5-A492-B533A0CA1212}"/>
              </a:ext>
            </a:extLst>
          </p:cNvPr>
          <p:cNvSpPr>
            <a:spLocks noGrp="1"/>
          </p:cNvSpPr>
          <p:nvPr>
            <p:ph type="title"/>
          </p:nvPr>
        </p:nvSpPr>
        <p:spPr/>
        <p:txBody>
          <a:bodyPr/>
          <a:lstStyle/>
          <a:p>
            <a:r>
              <a:rPr lang="nl-NL" dirty="0"/>
              <a:t>Uitvoeringsprogramma NAS</a:t>
            </a:r>
          </a:p>
        </p:txBody>
      </p:sp>
      <p:sp>
        <p:nvSpPr>
          <p:cNvPr id="3" name="Tijdelijke aanduiding voor inhoud 2">
            <a:extLst>
              <a:ext uri="{FF2B5EF4-FFF2-40B4-BE49-F238E27FC236}">
                <a16:creationId xmlns:a16="http://schemas.microsoft.com/office/drawing/2014/main" id="{C5FA73FE-99F0-4603-BD65-EF3C13443111}"/>
              </a:ext>
            </a:extLst>
          </p:cNvPr>
          <p:cNvSpPr>
            <a:spLocks noGrp="1"/>
          </p:cNvSpPr>
          <p:nvPr>
            <p:ph sz="half" idx="1"/>
          </p:nvPr>
        </p:nvSpPr>
        <p:spPr/>
        <p:txBody>
          <a:bodyPr/>
          <a:lstStyle/>
          <a:p>
            <a:pPr marL="0" indent="0">
              <a:buNone/>
            </a:pPr>
            <a:r>
              <a:rPr lang="nl-NL" dirty="0"/>
              <a:t>Dat borduurt voort op alle uitvoering die al in gang zijn gezet, zoals door het Deltaprogramma.</a:t>
            </a:r>
          </a:p>
        </p:txBody>
      </p:sp>
      <p:sp>
        <p:nvSpPr>
          <p:cNvPr id="4" name="Tijdelijke aanduiding voor inhoud 3">
            <a:extLst>
              <a:ext uri="{FF2B5EF4-FFF2-40B4-BE49-F238E27FC236}">
                <a16:creationId xmlns:a16="http://schemas.microsoft.com/office/drawing/2014/main" id="{719BBFFF-4202-487C-AF9A-3CA7C71FB0F4}"/>
              </a:ext>
            </a:extLst>
          </p:cNvPr>
          <p:cNvSpPr>
            <a:spLocks noGrp="1"/>
          </p:cNvSpPr>
          <p:nvPr>
            <p:ph sz="half" idx="2"/>
          </p:nvPr>
        </p:nvSpPr>
        <p:spPr/>
        <p:txBody>
          <a:bodyPr/>
          <a:lstStyle/>
          <a:p>
            <a:r>
              <a:rPr lang="nl-NL" dirty="0"/>
              <a:t>Laten we samen investeren in praktijk, beleid en onderzoek naar klimaatadaptatie</a:t>
            </a:r>
          </a:p>
        </p:txBody>
      </p:sp>
      <p:pic>
        <p:nvPicPr>
          <p:cNvPr id="5" name="Afbeelding 4">
            <a:extLst>
              <a:ext uri="{FF2B5EF4-FFF2-40B4-BE49-F238E27FC236}">
                <a16:creationId xmlns:a16="http://schemas.microsoft.com/office/drawing/2014/main" id="{1DAB97D4-B0C8-4784-9E8F-3890CA08E57F}"/>
              </a:ext>
            </a:extLst>
          </p:cNvPr>
          <p:cNvPicPr>
            <a:picLocks noChangeAspect="1"/>
          </p:cNvPicPr>
          <p:nvPr/>
        </p:nvPicPr>
        <p:blipFill>
          <a:blip r:embed="rId2"/>
          <a:stretch>
            <a:fillRect/>
          </a:stretch>
        </p:blipFill>
        <p:spPr>
          <a:xfrm>
            <a:off x="4178595" y="2910954"/>
            <a:ext cx="2718398" cy="3817285"/>
          </a:xfrm>
          <a:prstGeom prst="rect">
            <a:avLst/>
          </a:prstGeom>
        </p:spPr>
      </p:pic>
    </p:spTree>
    <p:extLst>
      <p:ext uri="{BB962C8B-B14F-4D97-AF65-F5344CB8AC3E}">
        <p14:creationId xmlns:p14="http://schemas.microsoft.com/office/powerpoint/2010/main" val="14935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32073-74F4-445C-AC43-E6F070AC05F7}"/>
              </a:ext>
            </a:extLst>
          </p:cNvPr>
          <p:cNvSpPr>
            <a:spLocks noGrp="1"/>
          </p:cNvSpPr>
          <p:nvPr>
            <p:ph type="title"/>
          </p:nvPr>
        </p:nvSpPr>
        <p:spPr/>
        <p:txBody>
          <a:bodyPr/>
          <a:lstStyle/>
          <a:p>
            <a:r>
              <a:rPr lang="nl-NL" dirty="0"/>
              <a:t>Nationaal perspectief klimaatadaptatie</a:t>
            </a:r>
          </a:p>
        </p:txBody>
      </p:sp>
      <p:sp>
        <p:nvSpPr>
          <p:cNvPr id="3" name="Tijdelijke aanduiding voor inhoud 2">
            <a:extLst>
              <a:ext uri="{FF2B5EF4-FFF2-40B4-BE49-F238E27FC236}">
                <a16:creationId xmlns:a16="http://schemas.microsoft.com/office/drawing/2014/main" id="{B0280756-C20E-4ADA-A143-5B73E42EDA29}"/>
              </a:ext>
            </a:extLst>
          </p:cNvPr>
          <p:cNvSpPr>
            <a:spLocks noGrp="1"/>
          </p:cNvSpPr>
          <p:nvPr>
            <p:ph sz="half" idx="1"/>
          </p:nvPr>
        </p:nvSpPr>
        <p:spPr>
          <a:xfrm>
            <a:off x="609600" y="1600201"/>
            <a:ext cx="7573348" cy="4525963"/>
          </a:xfrm>
        </p:spPr>
        <p:txBody>
          <a:bodyPr>
            <a:normAutofit/>
          </a:bodyPr>
          <a:lstStyle/>
          <a:p>
            <a:pPr algn="l"/>
            <a:r>
              <a:rPr lang="nl-NL" b="0" i="0" dirty="0">
                <a:solidFill>
                  <a:srgbClr val="222222"/>
                </a:solidFill>
                <a:effectLst/>
                <a:latin typeface="RO Sans"/>
              </a:rPr>
              <a:t>Rapport ‘</a:t>
            </a:r>
            <a:r>
              <a:rPr lang="nl-NL" dirty="0">
                <a:latin typeface="RO Sans"/>
              </a:rPr>
              <a:t>Nationaal perspectief klimaatadaptatie’</a:t>
            </a:r>
            <a:r>
              <a:rPr lang="nl-NL" b="0" i="0" dirty="0">
                <a:effectLst/>
                <a:latin typeface="RO Sans"/>
              </a:rPr>
              <a:t> (</a:t>
            </a:r>
            <a:r>
              <a:rPr lang="nl-NL" b="0" i="0" dirty="0">
                <a:solidFill>
                  <a:srgbClr val="222222"/>
                </a:solidFill>
                <a:effectLst/>
                <a:latin typeface="RO Sans"/>
              </a:rPr>
              <a:t>februari 2020) Handvatten voor een NAS-werkprogramma 2020 en verder. Daarbij zijn drie aandachtspunten belangrijk:</a:t>
            </a:r>
          </a:p>
          <a:p>
            <a:pPr lvl="1"/>
            <a:r>
              <a:rPr lang="nl-NL" b="0" i="0" dirty="0">
                <a:solidFill>
                  <a:srgbClr val="222222"/>
                </a:solidFill>
                <a:effectLst/>
                <a:latin typeface="RO Sans"/>
              </a:rPr>
              <a:t>Volledig inzetten op urgente risico’s en speerpunten, in het bijzonder op hitte, gebouwde omgeving en infrastructuur.</a:t>
            </a:r>
            <a:endParaRPr lang="nl-NL" b="0" i="0" dirty="0">
              <a:solidFill>
                <a:srgbClr val="0B5F8B"/>
              </a:solidFill>
              <a:effectLst/>
              <a:latin typeface="RO Sans"/>
            </a:endParaRPr>
          </a:p>
          <a:p>
            <a:pPr lvl="1"/>
            <a:r>
              <a:rPr lang="nl-NL" b="0" i="0" dirty="0">
                <a:solidFill>
                  <a:srgbClr val="222222"/>
                </a:solidFill>
                <a:effectLst/>
                <a:latin typeface="RO Sans"/>
              </a:rPr>
              <a:t>Aansluiting vinden bij andere transities en maatschappelijke opgaven.</a:t>
            </a:r>
            <a:endParaRPr lang="nl-NL" b="0" i="0" dirty="0">
              <a:solidFill>
                <a:srgbClr val="0B5F8B"/>
              </a:solidFill>
              <a:effectLst/>
              <a:latin typeface="RO Sans"/>
            </a:endParaRPr>
          </a:p>
          <a:p>
            <a:pPr lvl="1"/>
            <a:r>
              <a:rPr lang="nl-NL" b="0" i="0" dirty="0">
                <a:solidFill>
                  <a:srgbClr val="222222"/>
                </a:solidFill>
                <a:effectLst/>
                <a:latin typeface="RO Sans"/>
              </a:rPr>
              <a:t>Investeren in een langjarig kennis- en monitoringsysteem.</a:t>
            </a:r>
            <a:endParaRPr lang="nl-NL" b="0" i="0" dirty="0">
              <a:solidFill>
                <a:srgbClr val="0B5F8B"/>
              </a:solidFill>
              <a:effectLst/>
              <a:latin typeface="RO Sans"/>
            </a:endParaRPr>
          </a:p>
          <a:p>
            <a:endParaRPr lang="nl-NL" dirty="0"/>
          </a:p>
        </p:txBody>
      </p:sp>
      <p:pic>
        <p:nvPicPr>
          <p:cNvPr id="6" name="Afbeelding 5">
            <a:extLst>
              <a:ext uri="{FF2B5EF4-FFF2-40B4-BE49-F238E27FC236}">
                <a16:creationId xmlns:a16="http://schemas.microsoft.com/office/drawing/2014/main" id="{F90B8CEF-FD2A-4DB6-A039-C74A92229C5A}"/>
              </a:ext>
            </a:extLst>
          </p:cNvPr>
          <p:cNvPicPr>
            <a:picLocks noChangeAspect="1"/>
          </p:cNvPicPr>
          <p:nvPr/>
        </p:nvPicPr>
        <p:blipFill>
          <a:blip r:embed="rId2"/>
          <a:stretch>
            <a:fillRect/>
          </a:stretch>
        </p:blipFill>
        <p:spPr>
          <a:xfrm>
            <a:off x="8338268" y="1709074"/>
            <a:ext cx="3066655" cy="4308216"/>
          </a:xfrm>
          <a:prstGeom prst="rect">
            <a:avLst/>
          </a:prstGeom>
        </p:spPr>
      </p:pic>
    </p:spTree>
    <p:extLst>
      <p:ext uri="{BB962C8B-B14F-4D97-AF65-F5344CB8AC3E}">
        <p14:creationId xmlns:p14="http://schemas.microsoft.com/office/powerpoint/2010/main" val="1663360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hlinkClick r:id="rId2"/>
            <a:extLst>
              <a:ext uri="{FF2B5EF4-FFF2-40B4-BE49-F238E27FC236}">
                <a16:creationId xmlns:a16="http://schemas.microsoft.com/office/drawing/2014/main" id="{729D81DD-9307-4B49-BB68-6BC96ED1161D}"/>
              </a:ext>
            </a:extLst>
          </p:cNvPr>
          <p:cNvPicPr>
            <a:picLocks noChangeAspect="1"/>
          </p:cNvPicPr>
          <p:nvPr/>
        </p:nvPicPr>
        <p:blipFill rotWithShape="1">
          <a:blip r:embed="rId3"/>
          <a:srcRect l="15979" t="50000" r="62337" b="27681"/>
          <a:stretch/>
        </p:blipFill>
        <p:spPr>
          <a:xfrm>
            <a:off x="2673627" y="1073425"/>
            <a:ext cx="7782338" cy="4505565"/>
          </a:xfrm>
          <a:prstGeom prst="rect">
            <a:avLst/>
          </a:prstGeom>
        </p:spPr>
      </p:pic>
    </p:spTree>
    <p:extLst>
      <p:ext uri="{BB962C8B-B14F-4D97-AF65-F5344CB8AC3E}">
        <p14:creationId xmlns:p14="http://schemas.microsoft.com/office/powerpoint/2010/main" val="4180404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6F2B8-5450-4BC2-B889-58241E4F4350}"/>
              </a:ext>
            </a:extLst>
          </p:cNvPr>
          <p:cNvSpPr>
            <a:spLocks noGrp="1"/>
          </p:cNvSpPr>
          <p:nvPr>
            <p:ph type="title"/>
          </p:nvPr>
        </p:nvSpPr>
        <p:spPr/>
        <p:txBody>
          <a:bodyPr/>
          <a:lstStyle/>
          <a:p>
            <a:r>
              <a:rPr lang="nl-NL" dirty="0"/>
              <a:t>Nationale Omgevingsvisie</a:t>
            </a:r>
          </a:p>
        </p:txBody>
      </p:sp>
      <p:sp>
        <p:nvSpPr>
          <p:cNvPr id="3" name="Tekstvak 2">
            <a:extLst>
              <a:ext uri="{FF2B5EF4-FFF2-40B4-BE49-F238E27FC236}">
                <a16:creationId xmlns:a16="http://schemas.microsoft.com/office/drawing/2014/main" id="{78FC716C-455E-433F-92C6-85F22DB6A39A}"/>
              </a:ext>
            </a:extLst>
          </p:cNvPr>
          <p:cNvSpPr txBox="1"/>
          <p:nvPr/>
        </p:nvSpPr>
        <p:spPr>
          <a:xfrm>
            <a:off x="951722" y="1390261"/>
            <a:ext cx="10095723" cy="646331"/>
          </a:xfrm>
          <a:prstGeom prst="rect">
            <a:avLst/>
          </a:prstGeom>
          <a:noFill/>
        </p:spPr>
        <p:txBody>
          <a:bodyPr wrap="square" rtlCol="0">
            <a:spAutoFit/>
          </a:bodyPr>
          <a:lstStyle/>
          <a:p>
            <a:r>
              <a:rPr lang="nl-NL" b="0" i="0">
                <a:solidFill>
                  <a:srgbClr val="000000"/>
                </a:solidFill>
                <a:effectLst/>
                <a:latin typeface="Sans"/>
              </a:rPr>
              <a:t>De Nationale Omgevingsvisie (NOVI) is de langetermijnvisie van het Rijk op de toekomstige inrichting en ontwikkeling van de leefomgeving in Nederland.</a:t>
            </a:r>
            <a:endParaRPr lang="nl-NL" dirty="0"/>
          </a:p>
        </p:txBody>
      </p:sp>
      <p:pic>
        <p:nvPicPr>
          <p:cNvPr id="5" name="Afbeelding 4">
            <a:extLst>
              <a:ext uri="{FF2B5EF4-FFF2-40B4-BE49-F238E27FC236}">
                <a16:creationId xmlns:a16="http://schemas.microsoft.com/office/drawing/2014/main" id="{37E53CC9-BC8C-45E9-A621-9EF5DF69EA17}"/>
              </a:ext>
            </a:extLst>
          </p:cNvPr>
          <p:cNvPicPr>
            <a:picLocks noChangeAspect="1"/>
          </p:cNvPicPr>
          <p:nvPr/>
        </p:nvPicPr>
        <p:blipFill>
          <a:blip r:embed="rId2"/>
          <a:stretch>
            <a:fillRect/>
          </a:stretch>
        </p:blipFill>
        <p:spPr>
          <a:xfrm>
            <a:off x="6015233" y="1964194"/>
            <a:ext cx="5284140" cy="3333073"/>
          </a:xfrm>
          <a:prstGeom prst="rect">
            <a:avLst/>
          </a:prstGeom>
        </p:spPr>
      </p:pic>
      <p:pic>
        <p:nvPicPr>
          <p:cNvPr id="6" name="Tijdelijke aanduiding voor inhoud 5">
            <a:extLst>
              <a:ext uri="{FF2B5EF4-FFF2-40B4-BE49-F238E27FC236}">
                <a16:creationId xmlns:a16="http://schemas.microsoft.com/office/drawing/2014/main" id="{CF9FF91F-26A4-4B6E-9E3A-42E3A94CC975}"/>
              </a:ext>
            </a:extLst>
          </p:cNvPr>
          <p:cNvPicPr>
            <a:picLocks noGrp="1" noChangeAspect="1"/>
          </p:cNvPicPr>
          <p:nvPr>
            <p:ph sz="half" idx="1"/>
          </p:nvPr>
        </p:nvPicPr>
        <p:blipFill>
          <a:blip r:embed="rId3"/>
          <a:stretch>
            <a:fillRect/>
          </a:stretch>
        </p:blipFill>
        <p:spPr>
          <a:xfrm>
            <a:off x="846209" y="4582159"/>
            <a:ext cx="6923706" cy="2238491"/>
          </a:xfrm>
        </p:spPr>
      </p:pic>
    </p:spTree>
    <p:extLst>
      <p:ext uri="{BB962C8B-B14F-4D97-AF65-F5344CB8AC3E}">
        <p14:creationId xmlns:p14="http://schemas.microsoft.com/office/powerpoint/2010/main" val="1074842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395A6-7F51-420C-A95D-E63F6E94F3CA}"/>
              </a:ext>
            </a:extLst>
          </p:cNvPr>
          <p:cNvSpPr>
            <a:spLocks noGrp="1"/>
          </p:cNvSpPr>
          <p:nvPr>
            <p:ph type="title"/>
          </p:nvPr>
        </p:nvSpPr>
        <p:spPr>
          <a:xfrm>
            <a:off x="1803026" y="332656"/>
            <a:ext cx="9697156" cy="648072"/>
          </a:xfrm>
        </p:spPr>
        <p:txBody>
          <a:bodyPr/>
          <a:lstStyle/>
          <a:p>
            <a:r>
              <a:rPr lang="nl-NL" dirty="0"/>
              <a:t>Bronnen</a:t>
            </a:r>
          </a:p>
        </p:txBody>
      </p:sp>
      <p:sp>
        <p:nvSpPr>
          <p:cNvPr id="3" name="Tijdelijke aanduiding voor inhoud 2">
            <a:extLst>
              <a:ext uri="{FF2B5EF4-FFF2-40B4-BE49-F238E27FC236}">
                <a16:creationId xmlns:a16="http://schemas.microsoft.com/office/drawing/2014/main" id="{57E97F59-B46C-4C7B-818B-0D4AD99C0953}"/>
              </a:ext>
            </a:extLst>
          </p:cNvPr>
          <p:cNvSpPr>
            <a:spLocks noGrp="1"/>
          </p:cNvSpPr>
          <p:nvPr>
            <p:ph idx="1"/>
          </p:nvPr>
        </p:nvSpPr>
        <p:spPr>
          <a:xfrm>
            <a:off x="1885243" y="1196753"/>
            <a:ext cx="9697157" cy="4929411"/>
          </a:xfrm>
        </p:spPr>
        <p:txBody>
          <a:bodyPr>
            <a:normAutofit/>
          </a:bodyPr>
          <a:lstStyle/>
          <a:p>
            <a:r>
              <a:rPr lang="nl-NL" dirty="0">
                <a:hlinkClick r:id="rId2"/>
              </a:rPr>
              <a:t>https://ruimtelijkeadaptatie.nl/overheden/nas/</a:t>
            </a:r>
            <a:endParaRPr lang="nl-NL" dirty="0"/>
          </a:p>
          <a:p>
            <a:r>
              <a:rPr lang="nl-NL" dirty="0">
                <a:hlinkClick r:id="rId3"/>
              </a:rPr>
              <a:t>https://www.klimaateffectatlas.nl/nl/kaartverhalen</a:t>
            </a:r>
            <a:endParaRPr lang="nl-NL" dirty="0"/>
          </a:p>
          <a:p>
            <a:r>
              <a:rPr lang="nl-NL" dirty="0">
                <a:hlinkClick r:id="rId4"/>
              </a:rPr>
              <a:t>https://nas-adaptatietool.nl/</a:t>
            </a:r>
            <a:r>
              <a:rPr lang="nl-NL" dirty="0"/>
              <a:t> </a:t>
            </a:r>
          </a:p>
          <a:p>
            <a:endParaRPr lang="nl-NL" dirty="0"/>
          </a:p>
          <a:p>
            <a:pPr lvl="1"/>
            <a:endParaRPr lang="nl-NL" dirty="0"/>
          </a:p>
          <a:p>
            <a:pPr lvl="1"/>
            <a:endParaRPr lang="nl-NL" dirty="0"/>
          </a:p>
        </p:txBody>
      </p:sp>
    </p:spTree>
    <p:extLst>
      <p:ext uri="{BB962C8B-B14F-4D97-AF65-F5344CB8AC3E}">
        <p14:creationId xmlns:p14="http://schemas.microsoft.com/office/powerpoint/2010/main" val="207211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hlinkClick r:id="rId2"/>
            <a:extLst>
              <a:ext uri="{FF2B5EF4-FFF2-40B4-BE49-F238E27FC236}">
                <a16:creationId xmlns:a16="http://schemas.microsoft.com/office/drawing/2014/main" id="{966D2008-E745-4955-A7E3-00F5E5F2972B}"/>
              </a:ext>
            </a:extLst>
          </p:cNvPr>
          <p:cNvPicPr>
            <a:picLocks noGrp="1" noChangeAspect="1"/>
          </p:cNvPicPr>
          <p:nvPr>
            <p:ph sz="half" idx="1"/>
          </p:nvPr>
        </p:nvPicPr>
        <p:blipFill>
          <a:blip r:embed="rId3"/>
          <a:stretch>
            <a:fillRect/>
          </a:stretch>
        </p:blipFill>
        <p:spPr>
          <a:xfrm>
            <a:off x="927652" y="462309"/>
            <a:ext cx="8842514" cy="5554786"/>
          </a:xfrm>
        </p:spPr>
      </p:pic>
    </p:spTree>
    <p:extLst>
      <p:ext uri="{BB962C8B-B14F-4D97-AF65-F5344CB8AC3E}">
        <p14:creationId xmlns:p14="http://schemas.microsoft.com/office/powerpoint/2010/main" val="169023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hlinkClick r:id="rId2"/>
            <a:extLst>
              <a:ext uri="{FF2B5EF4-FFF2-40B4-BE49-F238E27FC236}">
                <a16:creationId xmlns:a16="http://schemas.microsoft.com/office/drawing/2014/main" id="{D892FF8D-0263-4FFF-AEDF-381EA2CF5944}"/>
              </a:ext>
            </a:extLst>
          </p:cNvPr>
          <p:cNvPicPr>
            <a:picLocks noGrp="1" noChangeAspect="1"/>
          </p:cNvPicPr>
          <p:nvPr>
            <p:ph sz="half" idx="1"/>
          </p:nvPr>
        </p:nvPicPr>
        <p:blipFill>
          <a:blip r:embed="rId3"/>
          <a:stretch>
            <a:fillRect/>
          </a:stretch>
        </p:blipFill>
        <p:spPr>
          <a:xfrm>
            <a:off x="1414503" y="0"/>
            <a:ext cx="6283251" cy="6855420"/>
          </a:xfrm>
        </p:spPr>
      </p:pic>
    </p:spTree>
    <p:extLst>
      <p:ext uri="{BB962C8B-B14F-4D97-AF65-F5344CB8AC3E}">
        <p14:creationId xmlns:p14="http://schemas.microsoft.com/office/powerpoint/2010/main" val="155635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DA8C2A6-38EE-4F7C-A2CE-F1C76D5467E3}"/>
              </a:ext>
            </a:extLst>
          </p:cNvPr>
          <p:cNvSpPr>
            <a:spLocks noGrp="1"/>
          </p:cNvSpPr>
          <p:nvPr>
            <p:ph type="title"/>
          </p:nvPr>
        </p:nvSpPr>
        <p:spPr/>
        <p:txBody>
          <a:bodyPr/>
          <a:lstStyle/>
          <a:p>
            <a:r>
              <a:rPr lang="nl-NL" dirty="0"/>
              <a:t>Klimaatverandering geeft veel problemen</a:t>
            </a:r>
          </a:p>
        </p:txBody>
      </p:sp>
      <p:sp>
        <p:nvSpPr>
          <p:cNvPr id="3" name="Tijdelijke aanduiding voor inhoud 2">
            <a:extLst>
              <a:ext uri="{FF2B5EF4-FFF2-40B4-BE49-F238E27FC236}">
                <a16:creationId xmlns:a16="http://schemas.microsoft.com/office/drawing/2014/main" id="{1FEBA17A-1CC0-4DD7-BCF4-C56D19985DDF}"/>
              </a:ext>
            </a:extLst>
          </p:cNvPr>
          <p:cNvSpPr>
            <a:spLocks noGrp="1"/>
          </p:cNvSpPr>
          <p:nvPr>
            <p:ph idx="1"/>
          </p:nvPr>
        </p:nvSpPr>
        <p:spPr/>
        <p:txBody>
          <a:bodyPr/>
          <a:lstStyle/>
          <a:p>
            <a:pPr lvl="1"/>
            <a:r>
              <a:rPr lang="nl-NL" dirty="0"/>
              <a:t>Hagel- en stormschade</a:t>
            </a:r>
          </a:p>
          <a:p>
            <a:pPr lvl="1"/>
            <a:r>
              <a:rPr lang="nl-NL" dirty="0"/>
              <a:t>Leegpompen van kelders, </a:t>
            </a:r>
          </a:p>
          <a:p>
            <a:pPr lvl="1"/>
            <a:r>
              <a:rPr lang="nl-NL" dirty="0"/>
              <a:t>Wateroverlast in woningen, </a:t>
            </a:r>
          </a:p>
          <a:p>
            <a:pPr lvl="1"/>
            <a:r>
              <a:rPr lang="nl-NL" dirty="0"/>
              <a:t>Verhoogde sterftecijfers in de zomer</a:t>
            </a:r>
          </a:p>
          <a:p>
            <a:pPr lvl="1"/>
            <a:r>
              <a:rPr lang="nl-NL" dirty="0"/>
              <a:t>Extreme droogte met grote gevolgen</a:t>
            </a:r>
          </a:p>
        </p:txBody>
      </p:sp>
      <p:pic>
        <p:nvPicPr>
          <p:cNvPr id="4" name="Afbeelding 3">
            <a:extLst>
              <a:ext uri="{FF2B5EF4-FFF2-40B4-BE49-F238E27FC236}">
                <a16:creationId xmlns:a16="http://schemas.microsoft.com/office/drawing/2014/main" id="{AD2A2F67-BBD5-48AD-942F-0E5520B96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16" y="4261378"/>
            <a:ext cx="2476500" cy="2466975"/>
          </a:xfrm>
          <a:prstGeom prst="rect">
            <a:avLst/>
          </a:prstGeom>
        </p:spPr>
      </p:pic>
      <p:pic>
        <p:nvPicPr>
          <p:cNvPr id="6" name="Afbeelding 5">
            <a:extLst>
              <a:ext uri="{FF2B5EF4-FFF2-40B4-BE49-F238E27FC236}">
                <a16:creationId xmlns:a16="http://schemas.microsoft.com/office/drawing/2014/main" id="{3F4C930F-CD8E-4934-9C95-78E60172B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039" y="4261378"/>
            <a:ext cx="3289300" cy="2466975"/>
          </a:xfrm>
          <a:prstGeom prst="rect">
            <a:avLst/>
          </a:prstGeom>
        </p:spPr>
      </p:pic>
      <p:pic>
        <p:nvPicPr>
          <p:cNvPr id="8" name="Afbeelding 7">
            <a:extLst>
              <a:ext uri="{FF2B5EF4-FFF2-40B4-BE49-F238E27FC236}">
                <a16:creationId xmlns:a16="http://schemas.microsoft.com/office/drawing/2014/main" id="{5F34CC4E-05B5-451A-B924-015566931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350" y="4261378"/>
            <a:ext cx="3289300" cy="2466975"/>
          </a:xfrm>
          <a:prstGeom prst="rect">
            <a:avLst/>
          </a:prstGeom>
        </p:spPr>
      </p:pic>
      <p:pic>
        <p:nvPicPr>
          <p:cNvPr id="9" name="Afbeelding 8">
            <a:extLst>
              <a:ext uri="{FF2B5EF4-FFF2-40B4-BE49-F238E27FC236}">
                <a16:creationId xmlns:a16="http://schemas.microsoft.com/office/drawing/2014/main" id="{CEF7E2EE-7878-4D08-9B47-235B5D427E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607661" y="4261378"/>
            <a:ext cx="2421223" cy="2466974"/>
          </a:xfrm>
          <a:prstGeom prst="rect">
            <a:avLst/>
          </a:prstGeom>
        </p:spPr>
      </p:pic>
    </p:spTree>
    <p:extLst>
      <p:ext uri="{BB962C8B-B14F-4D97-AF65-F5344CB8AC3E}">
        <p14:creationId xmlns:p14="http://schemas.microsoft.com/office/powerpoint/2010/main" val="386478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AD850-D275-487A-A62A-FE609A320ED3}"/>
              </a:ext>
            </a:extLst>
          </p:cNvPr>
          <p:cNvSpPr>
            <a:spLocks noGrp="1"/>
          </p:cNvSpPr>
          <p:nvPr>
            <p:ph type="title"/>
          </p:nvPr>
        </p:nvSpPr>
        <p:spPr/>
        <p:txBody>
          <a:bodyPr/>
          <a:lstStyle/>
          <a:p>
            <a:r>
              <a:rPr lang="nl-NL" dirty="0"/>
              <a:t>Hitte-eilandeffect</a:t>
            </a:r>
          </a:p>
        </p:txBody>
      </p:sp>
      <p:sp>
        <p:nvSpPr>
          <p:cNvPr id="3" name="Tijdelijke aanduiding voor inhoud 2">
            <a:extLst>
              <a:ext uri="{FF2B5EF4-FFF2-40B4-BE49-F238E27FC236}">
                <a16:creationId xmlns:a16="http://schemas.microsoft.com/office/drawing/2014/main" id="{843775F7-47FC-4F14-8FC8-4BF4487C2F61}"/>
              </a:ext>
            </a:extLst>
          </p:cNvPr>
          <p:cNvSpPr>
            <a:spLocks noGrp="1"/>
          </p:cNvSpPr>
          <p:nvPr>
            <p:ph idx="1"/>
          </p:nvPr>
        </p:nvSpPr>
        <p:spPr/>
        <p:txBody>
          <a:bodyPr>
            <a:normAutofit fontScale="77500" lnSpcReduction="20000"/>
          </a:bodyPr>
          <a:lstStyle/>
          <a:p>
            <a:pPr marL="0" indent="0">
              <a:buNone/>
            </a:pPr>
            <a:r>
              <a:rPr lang="nl-NL" dirty="0"/>
              <a:t>In de stad warmer dan in het omliggende buitengebied doordat stad meer warmte vasthoud. Het ‘hitte-eilandeffect’ wordt veroorzaakt door:</a:t>
            </a:r>
          </a:p>
          <a:p>
            <a:r>
              <a:rPr lang="nl-NL" b="1" dirty="0"/>
              <a:t>absorptie van zonnestraling</a:t>
            </a:r>
            <a:r>
              <a:rPr lang="nl-NL" dirty="0"/>
              <a:t> door (stenige) materialen</a:t>
            </a:r>
          </a:p>
          <a:p>
            <a:r>
              <a:rPr lang="nl-NL" b="1" dirty="0"/>
              <a:t>gebrek aan verdamping</a:t>
            </a:r>
            <a:r>
              <a:rPr lang="nl-NL" dirty="0"/>
              <a:t> door weinig groen en water: een goot deel van de inkomende straling wordt omgezet in voelbare warmte</a:t>
            </a:r>
          </a:p>
          <a:p>
            <a:r>
              <a:rPr lang="nl-NL" b="1" dirty="0"/>
              <a:t>uitstoot van warmte</a:t>
            </a:r>
            <a:r>
              <a:rPr lang="nl-NL" dirty="0"/>
              <a:t> bij menselijke activiteiten door bijvoorbeeld industrie en huishoudens</a:t>
            </a:r>
          </a:p>
          <a:p>
            <a:endParaRPr lang="nl-NL" dirty="0"/>
          </a:p>
          <a:p>
            <a:pPr marL="0" indent="0">
              <a:buNone/>
            </a:pPr>
            <a:r>
              <a:rPr lang="nl-NL" dirty="0"/>
              <a:t>De meest bepalende factoren voor het ‘hitte-eilandeffect’ zijn:</a:t>
            </a:r>
          </a:p>
          <a:p>
            <a:r>
              <a:rPr lang="nl-NL" dirty="0"/>
              <a:t>aandeel bebouwd oppervlak</a:t>
            </a:r>
          </a:p>
          <a:p>
            <a:r>
              <a:rPr lang="nl-NL" dirty="0"/>
              <a:t>aandeel verhard oppervlak</a:t>
            </a:r>
          </a:p>
          <a:p>
            <a:r>
              <a:rPr lang="nl-NL" dirty="0"/>
              <a:t>aandeel groen oppervlak</a:t>
            </a:r>
          </a:p>
          <a:p>
            <a:endParaRPr lang="nl-NL" dirty="0"/>
          </a:p>
          <a:p>
            <a:pPr marL="0" indent="0">
              <a:buNone/>
            </a:pPr>
            <a:r>
              <a:rPr lang="nl-NL" dirty="0"/>
              <a:t> </a:t>
            </a:r>
          </a:p>
        </p:txBody>
      </p:sp>
    </p:spTree>
    <p:extLst>
      <p:ext uri="{BB962C8B-B14F-4D97-AF65-F5344CB8AC3E}">
        <p14:creationId xmlns:p14="http://schemas.microsoft.com/office/powerpoint/2010/main" val="23044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FA466-D0F9-44D6-A57F-71ABDB7F6273}"/>
              </a:ext>
            </a:extLst>
          </p:cNvPr>
          <p:cNvSpPr>
            <a:spLocks noGrp="1"/>
          </p:cNvSpPr>
          <p:nvPr>
            <p:ph type="title"/>
          </p:nvPr>
        </p:nvSpPr>
        <p:spPr/>
        <p:txBody>
          <a:bodyPr/>
          <a:lstStyle/>
          <a:p>
            <a:r>
              <a:rPr lang="nl-NL" dirty="0"/>
              <a:t>Schade door droogte</a:t>
            </a:r>
          </a:p>
        </p:txBody>
      </p:sp>
      <p:sp>
        <p:nvSpPr>
          <p:cNvPr id="3" name="Tijdelijke aanduiding voor inhoud 2">
            <a:extLst>
              <a:ext uri="{FF2B5EF4-FFF2-40B4-BE49-F238E27FC236}">
                <a16:creationId xmlns:a16="http://schemas.microsoft.com/office/drawing/2014/main" id="{5C0B4918-CC29-4C02-8E34-AC62F778640E}"/>
              </a:ext>
            </a:extLst>
          </p:cNvPr>
          <p:cNvSpPr>
            <a:spLocks noGrp="1"/>
          </p:cNvSpPr>
          <p:nvPr>
            <p:ph idx="1"/>
          </p:nvPr>
        </p:nvSpPr>
        <p:spPr>
          <a:xfrm>
            <a:off x="1998781" y="1294408"/>
            <a:ext cx="9755255" cy="4929411"/>
          </a:xfrm>
        </p:spPr>
        <p:txBody>
          <a:bodyPr>
            <a:normAutofit/>
          </a:bodyPr>
          <a:lstStyle/>
          <a:p>
            <a:r>
              <a:rPr lang="nl-NL" dirty="0"/>
              <a:t>Algemene kwetsbaarheid van stedelijk gebied voor droogte; gevolgen:</a:t>
            </a:r>
          </a:p>
          <a:p>
            <a:pPr lvl="1"/>
            <a:r>
              <a:rPr lang="nl-NL" dirty="0"/>
              <a:t>Uitzakken van grondwaterstanden &gt; inklinken klei- en veenlagen </a:t>
            </a:r>
          </a:p>
          <a:p>
            <a:pPr lvl="1"/>
            <a:r>
              <a:rPr lang="nl-NL" dirty="0"/>
              <a:t>Schade aan bebouwing of infrastructuur. </a:t>
            </a:r>
          </a:p>
          <a:p>
            <a:pPr lvl="1"/>
            <a:r>
              <a:rPr lang="nl-NL" dirty="0"/>
              <a:t>Onvoldoende (grond)water &gt; gevolgen Stedelijk groen</a:t>
            </a:r>
          </a:p>
          <a:p>
            <a:pPr lvl="1"/>
            <a:r>
              <a:rPr lang="nl-NL" dirty="0"/>
              <a:t>ºC stedelijk water ^ &gt; algenbloei, botulisme, afname zuurstofgehalte. </a:t>
            </a:r>
          </a:p>
          <a:p>
            <a:pPr lvl="1"/>
            <a:r>
              <a:rPr lang="nl-NL" dirty="0"/>
              <a:t>Een laag oppervlaktewaterpeil tast stabiliteit oevers aan </a:t>
            </a:r>
          </a:p>
        </p:txBody>
      </p:sp>
    </p:spTree>
    <p:extLst>
      <p:ext uri="{BB962C8B-B14F-4D97-AF65-F5344CB8AC3E}">
        <p14:creationId xmlns:p14="http://schemas.microsoft.com/office/powerpoint/2010/main" val="348802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59789-60A5-40DA-97FD-CE7F9E50B89D}"/>
              </a:ext>
            </a:extLst>
          </p:cNvPr>
          <p:cNvSpPr>
            <a:spLocks noGrp="1"/>
          </p:cNvSpPr>
          <p:nvPr>
            <p:ph type="title"/>
          </p:nvPr>
        </p:nvSpPr>
        <p:spPr/>
        <p:txBody>
          <a:bodyPr/>
          <a:lstStyle/>
          <a:p>
            <a:r>
              <a:rPr lang="nl-NL" dirty="0"/>
              <a:t>Deltaplan Ruimtelijke Adaptatie</a:t>
            </a:r>
          </a:p>
        </p:txBody>
      </p:sp>
      <p:sp>
        <p:nvSpPr>
          <p:cNvPr id="3" name="Tijdelijke aanduiding voor inhoud 2">
            <a:extLst>
              <a:ext uri="{FF2B5EF4-FFF2-40B4-BE49-F238E27FC236}">
                <a16:creationId xmlns:a16="http://schemas.microsoft.com/office/drawing/2014/main" id="{6ACEEF13-B3F9-4D97-8F69-B327F6A16303}"/>
              </a:ext>
            </a:extLst>
          </p:cNvPr>
          <p:cNvSpPr>
            <a:spLocks noGrp="1"/>
          </p:cNvSpPr>
          <p:nvPr>
            <p:ph idx="1"/>
          </p:nvPr>
        </p:nvSpPr>
        <p:spPr/>
        <p:txBody>
          <a:bodyPr/>
          <a:lstStyle/>
          <a:p>
            <a:r>
              <a:rPr lang="nl-NL" dirty="0"/>
              <a:t>Gezamenlijk plan van gemeenten, waterschappen, provincies en het Rijk. </a:t>
            </a:r>
          </a:p>
          <a:p>
            <a:r>
              <a:rPr lang="nl-NL" dirty="0"/>
              <a:t>Het plan versnelt en intensiveert de aanpak van:</a:t>
            </a:r>
          </a:p>
          <a:p>
            <a:pPr lvl="1"/>
            <a:r>
              <a:rPr lang="nl-NL" dirty="0"/>
              <a:t>wateroverlast</a:t>
            </a:r>
          </a:p>
          <a:p>
            <a:pPr lvl="1"/>
            <a:r>
              <a:rPr lang="nl-NL" dirty="0"/>
              <a:t>gevolgen van overstromingen</a:t>
            </a:r>
          </a:p>
          <a:p>
            <a:pPr lvl="1"/>
            <a:r>
              <a:rPr lang="nl-NL" dirty="0"/>
              <a:t>hittestress</a:t>
            </a:r>
          </a:p>
          <a:p>
            <a:pPr lvl="1"/>
            <a:r>
              <a:rPr lang="nl-NL" dirty="0"/>
              <a:t>droogte </a:t>
            </a:r>
          </a:p>
        </p:txBody>
      </p:sp>
      <p:pic>
        <p:nvPicPr>
          <p:cNvPr id="4" name="Afbeelding 3">
            <a:extLst>
              <a:ext uri="{FF2B5EF4-FFF2-40B4-BE49-F238E27FC236}">
                <a16:creationId xmlns:a16="http://schemas.microsoft.com/office/drawing/2014/main" id="{F6F66985-6A0C-49F5-945B-2443BF192B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71645" y="5018147"/>
            <a:ext cx="4678954" cy="1546577"/>
          </a:xfrm>
          <a:prstGeom prst="rect">
            <a:avLst/>
          </a:prstGeom>
        </p:spPr>
      </p:pic>
    </p:spTree>
    <p:extLst>
      <p:ext uri="{BB962C8B-B14F-4D97-AF65-F5344CB8AC3E}">
        <p14:creationId xmlns:p14="http://schemas.microsoft.com/office/powerpoint/2010/main" val="37889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1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15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15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BA8DF-7BB6-48C1-AC5B-1E8D6E302622}"/>
              </a:ext>
            </a:extLst>
          </p:cNvPr>
          <p:cNvSpPr>
            <a:spLocks noGrp="1"/>
          </p:cNvSpPr>
          <p:nvPr>
            <p:ph type="title"/>
          </p:nvPr>
        </p:nvSpPr>
        <p:spPr>
          <a:xfrm>
            <a:off x="1697858" y="332656"/>
            <a:ext cx="9802324" cy="648072"/>
          </a:xfrm>
        </p:spPr>
        <p:txBody>
          <a:bodyPr/>
          <a:lstStyle/>
          <a:p>
            <a:r>
              <a:rPr lang="nl-NL" dirty="0"/>
              <a:t>Deltaplan Ruimtelijke Adaptatie</a:t>
            </a:r>
          </a:p>
        </p:txBody>
      </p:sp>
      <p:pic>
        <p:nvPicPr>
          <p:cNvPr id="5" name="Tijdelijke aanduiding voor inhoud 4">
            <a:hlinkClick r:id="rId2"/>
            <a:extLst>
              <a:ext uri="{FF2B5EF4-FFF2-40B4-BE49-F238E27FC236}">
                <a16:creationId xmlns:a16="http://schemas.microsoft.com/office/drawing/2014/main" id="{C0CEB6CC-AD22-4CF8-A761-50053149AD41}"/>
              </a:ext>
            </a:extLst>
          </p:cNvPr>
          <p:cNvPicPr>
            <a:picLocks noGrp="1" noChangeAspect="1"/>
          </p:cNvPicPr>
          <p:nvPr>
            <p:ph idx="1"/>
          </p:nvPr>
        </p:nvPicPr>
        <p:blipFill>
          <a:blip r:embed="rId3"/>
          <a:stretch>
            <a:fillRect/>
          </a:stretch>
        </p:blipFill>
        <p:spPr>
          <a:xfrm>
            <a:off x="1697857" y="1196975"/>
            <a:ext cx="8796285" cy="4929188"/>
          </a:xfrm>
        </p:spPr>
      </p:pic>
    </p:spTree>
    <p:extLst>
      <p:ext uri="{BB962C8B-B14F-4D97-AF65-F5344CB8AC3E}">
        <p14:creationId xmlns:p14="http://schemas.microsoft.com/office/powerpoint/2010/main" val="157831092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MediaLengthInSeconds xmlns="c67c63a5-6c7f-42bb-9d17-0feff58164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527C25-96FF-45E9-BE39-6FD5A03FE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20cf8ba-b598-4d03-85bf-01d90a2844ae"/>
    <ds:schemaRef ds:uri="c67c63a5-6c7f-42bb-9d17-0feff5816463"/>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592</TotalTime>
  <Words>1080</Words>
  <Application>Microsoft Office PowerPoint</Application>
  <PresentationFormat>Breedbeeld</PresentationFormat>
  <Paragraphs>114</Paragraphs>
  <Slides>26</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Calibri</vt:lpstr>
      <vt:lpstr>Calibri Light</vt:lpstr>
      <vt:lpstr>RO Sans</vt:lpstr>
      <vt:lpstr>Sans</vt:lpstr>
      <vt:lpstr>Kantoorthema</vt:lpstr>
      <vt:lpstr>PowerPoint-presentatie</vt:lpstr>
      <vt:lpstr>PowerPoint-presentatie</vt:lpstr>
      <vt:lpstr>PowerPoint-presentatie</vt:lpstr>
      <vt:lpstr>PowerPoint-presentatie</vt:lpstr>
      <vt:lpstr>Klimaatverandering geeft veel problemen</vt:lpstr>
      <vt:lpstr>Hitte-eilandeffect</vt:lpstr>
      <vt:lpstr>Schade door droogte</vt:lpstr>
      <vt:lpstr>Deltaplan Ruimtelijke Adaptatie</vt:lpstr>
      <vt:lpstr>Deltaplan Ruimtelijke Adaptatie</vt:lpstr>
      <vt:lpstr>Klimaatbestendige Stad Nationale Klimaatadaptatiestrategie</vt:lpstr>
      <vt:lpstr>PowerPoint-presentatie</vt:lpstr>
      <vt:lpstr>Nationale Klimaatadaptatiestrategie</vt:lpstr>
      <vt:lpstr>Mitigatie &amp; Adaptatie</vt:lpstr>
      <vt:lpstr>Klimaattrends en effecten op de sectoren</vt:lpstr>
      <vt:lpstr>Klimaattrends en effecten op de sectoren</vt:lpstr>
      <vt:lpstr>PowerPoint-presentatie</vt:lpstr>
      <vt:lpstr>6 urgente effecten vragen om aandacht:</vt:lpstr>
      <vt:lpstr>6 urgente effecten vragen om aandacht:</vt:lpstr>
      <vt:lpstr>Samen oppakken</vt:lpstr>
      <vt:lpstr>Samen oppakken</vt:lpstr>
      <vt:lpstr>PowerPoint-presentatie</vt:lpstr>
      <vt:lpstr>Uitvoeringsprogramma NAS</vt:lpstr>
      <vt:lpstr>Nationaal perspectief klimaatadaptatie</vt:lpstr>
      <vt:lpstr>PowerPoint-presentatie</vt:lpstr>
      <vt:lpstr>Nationale Omgevingsvisie</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Stijn Weijermars</cp:lastModifiedBy>
  <cp:revision>13</cp:revision>
  <dcterms:created xsi:type="dcterms:W3CDTF">2021-07-07T07:37:45Z</dcterms:created>
  <dcterms:modified xsi:type="dcterms:W3CDTF">2023-10-11T08:11:50Z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